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300" r:id="rId4"/>
    <p:sldId id="367" r:id="rId5"/>
    <p:sldId id="303" r:id="rId6"/>
    <p:sldId id="351" r:id="rId7"/>
    <p:sldId id="352" r:id="rId8"/>
    <p:sldId id="305" r:id="rId9"/>
    <p:sldId id="368" r:id="rId10"/>
    <p:sldId id="307" r:id="rId11"/>
    <p:sldId id="308" r:id="rId12"/>
    <p:sldId id="309" r:id="rId13"/>
    <p:sldId id="310" r:id="rId14"/>
    <p:sldId id="311" r:id="rId15"/>
    <p:sldId id="312" r:id="rId16"/>
    <p:sldId id="313" r:id="rId17"/>
    <p:sldId id="314" r:id="rId18"/>
    <p:sldId id="316" r:id="rId19"/>
    <p:sldId id="315"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53" r:id="rId33"/>
    <p:sldId id="354" r:id="rId34"/>
    <p:sldId id="330" r:id="rId35"/>
    <p:sldId id="329" r:id="rId36"/>
    <p:sldId id="331" r:id="rId37"/>
    <p:sldId id="355" r:id="rId38"/>
    <p:sldId id="356" r:id="rId39"/>
    <p:sldId id="357" r:id="rId40"/>
    <p:sldId id="358" r:id="rId41"/>
    <p:sldId id="359" r:id="rId42"/>
    <p:sldId id="360" r:id="rId43"/>
    <p:sldId id="361" r:id="rId44"/>
    <p:sldId id="362" r:id="rId45"/>
    <p:sldId id="363" r:id="rId46"/>
    <p:sldId id="332" r:id="rId47"/>
    <p:sldId id="334" r:id="rId48"/>
    <p:sldId id="333" r:id="rId49"/>
    <p:sldId id="364" r:id="rId50"/>
    <p:sldId id="335" r:id="rId51"/>
    <p:sldId id="336" r:id="rId52"/>
    <p:sldId id="337" r:id="rId53"/>
    <p:sldId id="339" r:id="rId54"/>
    <p:sldId id="341" r:id="rId55"/>
    <p:sldId id="342" r:id="rId56"/>
    <p:sldId id="365" r:id="rId57"/>
    <p:sldId id="366" r:id="rId58"/>
    <p:sldId id="340" r:id="rId59"/>
    <p:sldId id="344" r:id="rId60"/>
    <p:sldId id="345" r:id="rId61"/>
    <p:sldId id="348" r:id="rId62"/>
    <p:sldId id="349" r:id="rId63"/>
    <p:sldId id="301"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94660"/>
  </p:normalViewPr>
  <p:slideViewPr>
    <p:cSldViewPr>
      <p:cViewPr>
        <p:scale>
          <a:sx n="75" d="100"/>
          <a:sy n="75" d="100"/>
        </p:scale>
        <p:origin x="-121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80FD3ECC-EC80-4F5E-B81E-D3248E2E92B1}" type="datetimeFigureOut">
              <a:rPr lang="en-US" smtClean="0"/>
              <a:t>11/18/2013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CF377C88-5DC9-4000-A797-E756A9ACADB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D3ECC-EC80-4F5E-B81E-D3248E2E92B1}" type="datetimeFigureOut">
              <a:rPr lang="en-US" smtClean="0"/>
              <a:t>11/18/2013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377C88-5DC9-4000-A797-E756A9ACADB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D3ECC-EC80-4F5E-B81E-D3248E2E92B1}" type="datetimeFigureOut">
              <a:rPr lang="en-US" smtClean="0"/>
              <a:t>11/18/2013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D3ECC-EC80-4F5E-B81E-D3248E2E92B1}" type="datetimeFigureOut">
              <a:rPr lang="en-US" smtClean="0"/>
              <a:t>11/18/2013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0FD3ECC-EC80-4F5E-B81E-D3248E2E92B1}" type="datetimeFigureOut">
              <a:rPr lang="en-US" smtClean="0"/>
              <a:t>11/18/2013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80FD3ECC-EC80-4F5E-B81E-D3248E2E92B1}" type="datetimeFigureOut">
              <a:rPr lang="en-US" smtClean="0"/>
              <a:t>11/18/2013</a:t>
            </a:fld>
            <a:endParaRPr lang="en-US"/>
          </a:p>
        </p:txBody>
      </p:sp>
      <p:sp>
        <p:nvSpPr>
          <p:cNvPr id="27" name="Slide Number Placeholder 26"/>
          <p:cNvSpPr>
            <a:spLocks noGrp="1"/>
          </p:cNvSpPr>
          <p:nvPr>
            <p:ph type="sldNum" sz="quarter" idx="11"/>
          </p:nvPr>
        </p:nvSpPr>
        <p:spPr/>
        <p:txBody>
          <a:bodyPr rtlCol="0"/>
          <a:lstStyle/>
          <a:p>
            <a:fld id="{CF377C88-5DC9-4000-A797-E756A9ACADB4}"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80FD3ECC-EC80-4F5E-B81E-D3248E2E92B1}" type="datetimeFigureOut">
              <a:rPr lang="en-US" smtClean="0"/>
              <a:t>11/18/2013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CF377C88-5DC9-4000-A797-E756A9ACADB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D3ECC-EC80-4F5E-B81E-D3248E2E92B1}" type="datetimeFigureOut">
              <a:rPr lang="en-US" smtClean="0"/>
              <a:t>11/18/2013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0FD3ECC-EC80-4F5E-B81E-D3248E2E92B1}" type="datetimeFigureOut">
              <a:rPr lang="en-US" smtClean="0"/>
              <a:t>11/18/2013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377C88-5DC9-4000-A797-E756A9ACADB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80FD3ECC-EC80-4F5E-B81E-D3248E2E92B1}" type="datetimeFigureOut">
              <a:rPr lang="en-US" smtClean="0"/>
              <a:t>11/18/2013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CF377C88-5DC9-4000-A797-E756A9ACADB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80FD3ECC-EC80-4F5E-B81E-D3248E2E92B1}" type="datetimeFigureOut">
              <a:rPr lang="en-US" smtClean="0"/>
              <a:t>11/18/2013</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CF377C88-5DC9-4000-A797-E756A9ACADB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jelastic.com/"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CONNECTING PEOPLE THROUGH A MOBILE SOCIAL NETWORK</a:t>
            </a:r>
            <a:r>
              <a:rPr lang="en-US" dirty="0"/>
              <a:t/>
            </a:r>
            <a:br>
              <a:rPr lang="en-US" dirty="0"/>
            </a:br>
            <a:endParaRPr lang="en-US" dirty="0"/>
          </a:p>
        </p:txBody>
      </p:sp>
      <p:sp>
        <p:nvSpPr>
          <p:cNvPr id="3" name="Subtitle 2"/>
          <p:cNvSpPr>
            <a:spLocks noGrp="1"/>
          </p:cNvSpPr>
          <p:nvPr>
            <p:ph type="subTitle" idx="1"/>
          </p:nvPr>
        </p:nvSpPr>
        <p:spPr>
          <a:xfrm>
            <a:off x="838200" y="3886200"/>
            <a:ext cx="7696200" cy="2590800"/>
          </a:xfrm>
        </p:spPr>
        <p:txBody>
          <a:bodyPr>
            <a:normAutofit/>
          </a:bodyPr>
          <a:lstStyle/>
          <a:p>
            <a:r>
              <a:rPr lang="en-US" b="1" dirty="0"/>
              <a:t>DAT VU </a:t>
            </a:r>
            <a:r>
              <a:rPr lang="en-US" b="1" dirty="0" smtClean="0"/>
              <a:t>NGUYEN</a:t>
            </a:r>
          </a:p>
          <a:p>
            <a:endParaRPr lang="en-US" dirty="0"/>
          </a:p>
          <a:p>
            <a:endParaRPr lang="en-US" dirty="0"/>
          </a:p>
          <a:p>
            <a:r>
              <a:rPr lang="en-US" sz="2400" dirty="0"/>
              <a:t>Northwestern Polytechnic University</a:t>
            </a:r>
          </a:p>
          <a:p>
            <a:r>
              <a:rPr lang="en-US" sz="2400" dirty="0" smtClean="0"/>
              <a:t>October </a:t>
            </a:r>
            <a:r>
              <a:rPr lang="en-US" sz="2400" dirty="0"/>
              <a:t>2013</a:t>
            </a:r>
          </a:p>
          <a:p>
            <a:endParaRPr lang="en-US" dirty="0"/>
          </a:p>
        </p:txBody>
      </p:sp>
    </p:spTree>
    <p:extLst>
      <p:ext uri="{BB962C8B-B14F-4D97-AF65-F5344CB8AC3E}">
        <p14:creationId xmlns:p14="http://schemas.microsoft.com/office/powerpoint/2010/main" val="2819447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2209800"/>
            <a:ext cx="8763000" cy="4038600"/>
          </a:xfrm>
        </p:spPr>
        <p:txBody>
          <a:bodyPr>
            <a:normAutofit/>
          </a:bodyPr>
          <a:lstStyle/>
          <a:p>
            <a:r>
              <a:rPr lang="en-US" sz="2400" dirty="0" smtClean="0"/>
              <a:t> The </a:t>
            </a:r>
            <a:r>
              <a:rPr lang="en-US" sz="2400" dirty="0"/>
              <a:t>“Model” module contains all of classes which are used for Object-Relational Mapping (ORM) with tables in </a:t>
            </a:r>
            <a:r>
              <a:rPr lang="en-US" sz="2400" dirty="0" smtClean="0"/>
              <a:t>the database </a:t>
            </a:r>
            <a:r>
              <a:rPr lang="en-US" sz="2400" dirty="0"/>
              <a:t>such as Users.java mapping to Users table, and represents chat messages such as ChatMessage.java</a:t>
            </a:r>
            <a:r>
              <a:rPr lang="en-US" sz="2400" dirty="0" smtClean="0"/>
              <a:t>.</a:t>
            </a:r>
          </a:p>
          <a:p>
            <a:pPr marL="45720" indent="0">
              <a:buNone/>
            </a:pPr>
            <a:endParaRPr lang="en-US" sz="2400" dirty="0"/>
          </a:p>
          <a:p>
            <a:r>
              <a:rPr lang="en-US" sz="2400" dirty="0" smtClean="0"/>
              <a:t> The </a:t>
            </a:r>
            <a:r>
              <a:rPr lang="en-US" sz="2400" dirty="0"/>
              <a:t>“View and Controller” module contains all of HTML, </a:t>
            </a:r>
            <a:r>
              <a:rPr lang="en-US" sz="2400" dirty="0" err="1"/>
              <a:t>J</a:t>
            </a:r>
            <a:r>
              <a:rPr lang="en-US" sz="2400" dirty="0" err="1" smtClean="0"/>
              <a:t>avascript</a:t>
            </a:r>
            <a:r>
              <a:rPr lang="en-US" sz="2400" dirty="0" smtClean="0"/>
              <a:t>, </a:t>
            </a:r>
            <a:r>
              <a:rPr lang="en-US" sz="2400" dirty="0" err="1" smtClean="0"/>
              <a:t>jQuery</a:t>
            </a:r>
            <a:r>
              <a:rPr lang="en-US" sz="2400" dirty="0" smtClean="0"/>
              <a:t> </a:t>
            </a:r>
            <a:r>
              <a:rPr lang="en-US" sz="2400" dirty="0"/>
              <a:t>mobile, and Java codes which provide views to clients and communicate with </a:t>
            </a:r>
            <a:r>
              <a:rPr lang="en-US" sz="2400" dirty="0" smtClean="0"/>
              <a:t>the database</a:t>
            </a:r>
            <a:r>
              <a:rPr lang="en-US" sz="2400" dirty="0"/>
              <a:t>. </a:t>
            </a:r>
          </a:p>
        </p:txBody>
      </p:sp>
      <p:sp>
        <p:nvSpPr>
          <p:cNvPr id="4" name="Rectangle 3"/>
          <p:cNvSpPr/>
          <p:nvPr/>
        </p:nvSpPr>
        <p:spPr>
          <a:xfrm>
            <a:off x="1524000" y="0"/>
            <a:ext cx="6400800" cy="1446550"/>
          </a:xfrm>
          <a:prstGeom prst="rect">
            <a:avLst/>
          </a:prstGeom>
        </p:spPr>
        <p:txBody>
          <a:bodyPr wrap="square">
            <a:spAutoFit/>
          </a:bodyPr>
          <a:lstStyle/>
          <a:p>
            <a:pPr algn="ctr"/>
            <a:r>
              <a:rPr lang="en-US" sz="4400" b="1" dirty="0" smtClean="0">
                <a:solidFill>
                  <a:schemeClr val="accent5"/>
                </a:solidFill>
              </a:rPr>
              <a:t>Model</a:t>
            </a:r>
          </a:p>
          <a:p>
            <a:pPr algn="ctr"/>
            <a:r>
              <a:rPr lang="en-US" sz="4400" b="1" dirty="0" smtClean="0">
                <a:solidFill>
                  <a:schemeClr val="accent5"/>
                </a:solidFill>
              </a:rPr>
              <a:t>View and Controller</a:t>
            </a:r>
            <a:endParaRPr lang="en-US" sz="4400" b="1" dirty="0">
              <a:solidFill>
                <a:schemeClr val="accent5"/>
              </a:solidFill>
            </a:endParaRPr>
          </a:p>
        </p:txBody>
      </p:sp>
    </p:spTree>
    <p:extLst>
      <p:ext uri="{BB962C8B-B14F-4D97-AF65-F5344CB8AC3E}">
        <p14:creationId xmlns:p14="http://schemas.microsoft.com/office/powerpoint/2010/main" val="3487223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974403"/>
            <a:ext cx="8915400" cy="4883597"/>
          </a:xfrm>
        </p:spPr>
        <p:txBody>
          <a:bodyPr>
            <a:normAutofit lnSpcReduction="10000"/>
          </a:bodyPr>
          <a:lstStyle/>
          <a:p>
            <a:r>
              <a:rPr lang="en-US" sz="2400" dirty="0" smtClean="0"/>
              <a:t> The </a:t>
            </a:r>
            <a:r>
              <a:rPr lang="en-US" sz="2400" dirty="0"/>
              <a:t>"Restful Web Service </a:t>
            </a:r>
            <a:r>
              <a:rPr lang="en-US" sz="2400" dirty="0" smtClean="0"/>
              <a:t>API" </a:t>
            </a:r>
            <a:r>
              <a:rPr lang="en-US" sz="2400" dirty="0"/>
              <a:t>module contains all of URI methods which are used by “View and Controller” module. All of URI methods are used to manage all of the tasks between clients and the server such as chatting, tracking location, turn on and off broadcast location option,  group management, make friends, change password and so on</a:t>
            </a:r>
            <a:r>
              <a:rPr lang="en-US" sz="2400" dirty="0" smtClean="0"/>
              <a:t>.</a:t>
            </a:r>
          </a:p>
          <a:p>
            <a:endParaRPr lang="en-US" sz="2400" dirty="0"/>
          </a:p>
          <a:p>
            <a:r>
              <a:rPr lang="en-US" sz="2400" dirty="0" smtClean="0"/>
              <a:t> The </a:t>
            </a:r>
            <a:r>
              <a:rPr lang="en-US" sz="2400" dirty="0"/>
              <a:t>“</a:t>
            </a:r>
            <a:r>
              <a:rPr lang="en-US" sz="2400" dirty="0" err="1"/>
              <a:t>WebSocket</a:t>
            </a:r>
            <a:r>
              <a:rPr lang="en-US" sz="2400" dirty="0"/>
              <a:t> support” module contains codes which are used to support </a:t>
            </a:r>
            <a:r>
              <a:rPr lang="en-US" sz="2400" dirty="0" err="1"/>
              <a:t>WebSocket</a:t>
            </a:r>
            <a:r>
              <a:rPr lang="en-US" sz="2400" dirty="0"/>
              <a:t> in the chat and location </a:t>
            </a:r>
            <a:r>
              <a:rPr lang="en-US" sz="2400" dirty="0" smtClean="0"/>
              <a:t>feature. It is </a:t>
            </a:r>
            <a:r>
              <a:rPr lang="en-US" sz="2400" dirty="0"/>
              <a:t>used to push messages among users and notify location change to users. Users don’t need to send request at interval time (polling technique</a:t>
            </a:r>
            <a:r>
              <a:rPr lang="en-US" sz="2400" dirty="0" smtClean="0"/>
              <a:t>). This </a:t>
            </a:r>
            <a:r>
              <a:rPr lang="en-US" sz="2400" dirty="0"/>
              <a:t>module is written by using Java EE 7.</a:t>
            </a:r>
          </a:p>
        </p:txBody>
      </p:sp>
      <p:sp>
        <p:nvSpPr>
          <p:cNvPr id="4" name="Rectangle 3"/>
          <p:cNvSpPr/>
          <p:nvPr/>
        </p:nvSpPr>
        <p:spPr>
          <a:xfrm>
            <a:off x="1524000" y="0"/>
            <a:ext cx="6400800" cy="1446550"/>
          </a:xfrm>
          <a:prstGeom prst="rect">
            <a:avLst/>
          </a:prstGeom>
        </p:spPr>
        <p:txBody>
          <a:bodyPr wrap="square">
            <a:spAutoFit/>
          </a:bodyPr>
          <a:lstStyle/>
          <a:p>
            <a:pPr algn="ctr"/>
            <a:r>
              <a:rPr lang="en-US" sz="4400" b="1" dirty="0" smtClean="0">
                <a:solidFill>
                  <a:schemeClr val="accent5"/>
                </a:solidFill>
              </a:rPr>
              <a:t>Restful Web </a:t>
            </a:r>
            <a:r>
              <a:rPr lang="en-US" sz="4400" b="1" dirty="0">
                <a:solidFill>
                  <a:schemeClr val="accent5"/>
                </a:solidFill>
              </a:rPr>
              <a:t>S</a:t>
            </a:r>
            <a:r>
              <a:rPr lang="en-US" sz="4400" b="1" dirty="0" smtClean="0">
                <a:solidFill>
                  <a:schemeClr val="accent5"/>
                </a:solidFill>
              </a:rPr>
              <a:t>ervice</a:t>
            </a:r>
          </a:p>
          <a:p>
            <a:pPr algn="ctr"/>
            <a:r>
              <a:rPr lang="en-US" sz="4400" b="1" dirty="0" err="1" smtClean="0">
                <a:solidFill>
                  <a:schemeClr val="accent5"/>
                </a:solidFill>
              </a:rPr>
              <a:t>WebSocket</a:t>
            </a:r>
            <a:endParaRPr lang="en-US" sz="4400" b="1" dirty="0">
              <a:solidFill>
                <a:schemeClr val="accent5"/>
              </a:solidFill>
            </a:endParaRPr>
          </a:p>
        </p:txBody>
      </p:sp>
    </p:spTree>
    <p:extLst>
      <p:ext uri="{BB962C8B-B14F-4D97-AF65-F5344CB8AC3E}">
        <p14:creationId xmlns:p14="http://schemas.microsoft.com/office/powerpoint/2010/main" val="3025712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700"/>
            <a:ext cx="4249738" cy="646331"/>
          </a:xfrm>
          <a:prstGeom prst="rect">
            <a:avLst/>
          </a:prstGeom>
        </p:spPr>
        <p:txBody>
          <a:bodyPr wrap="square">
            <a:spAutoFit/>
          </a:bodyPr>
          <a:lstStyle/>
          <a:p>
            <a:pPr algn="ctr"/>
            <a:r>
              <a:rPr lang="en-US" sz="3600" b="1" dirty="0" err="1" smtClean="0">
                <a:solidFill>
                  <a:schemeClr val="accent5"/>
                </a:solidFill>
              </a:rPr>
              <a:t>WebSocket</a:t>
            </a:r>
            <a:endParaRPr lang="en-US" sz="3600" b="1" dirty="0">
              <a:solidFill>
                <a:schemeClr val="accent5"/>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8" y="38100"/>
            <a:ext cx="2620962" cy="670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6097" y="838200"/>
            <a:ext cx="3924344" cy="369332"/>
          </a:xfrm>
          <a:prstGeom prst="rect">
            <a:avLst/>
          </a:prstGeom>
        </p:spPr>
        <p:txBody>
          <a:bodyPr wrap="none">
            <a:spAutoFit/>
          </a:bodyPr>
          <a:lstStyle/>
          <a:p>
            <a:r>
              <a:rPr lang="en-US" b="1" dirty="0"/>
              <a:t>Java EE APIs in the Web Container</a:t>
            </a:r>
            <a:endParaRPr lang="en-US" dirty="0"/>
          </a:p>
        </p:txBody>
      </p:sp>
    </p:spTree>
    <p:extLst>
      <p:ext uri="{BB962C8B-B14F-4D97-AF65-F5344CB8AC3E}">
        <p14:creationId xmlns:p14="http://schemas.microsoft.com/office/powerpoint/2010/main" val="3132623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447800"/>
            <a:ext cx="8763000" cy="4800600"/>
          </a:xfrm>
        </p:spPr>
        <p:txBody>
          <a:bodyPr>
            <a:normAutofit/>
          </a:bodyPr>
          <a:lstStyle/>
          <a:p>
            <a:pPr lvl="0"/>
            <a:r>
              <a:rPr lang="en-US" sz="2400" dirty="0" smtClean="0"/>
              <a:t> </a:t>
            </a:r>
            <a:r>
              <a:rPr lang="en-US" sz="2400" dirty="0" err="1"/>
              <a:t>WebSocket</a:t>
            </a:r>
            <a:r>
              <a:rPr lang="en-US" sz="2400" dirty="0"/>
              <a:t> is server-side push technology. </a:t>
            </a:r>
            <a:endParaRPr lang="en-US" sz="2400" dirty="0" smtClean="0"/>
          </a:p>
          <a:p>
            <a:pPr lvl="0"/>
            <a:endParaRPr lang="en-US" sz="2400" dirty="0"/>
          </a:p>
          <a:p>
            <a:pPr lvl="0"/>
            <a:r>
              <a:rPr lang="en-US" sz="2400" dirty="0"/>
              <a:t>With HTTP, by nature, the server cannot push data to clients. Every time clients want to get the most updated data such as stock prices, news, weather information, or traffic, they need to send an HTTP request to the server and wait responses from the server</a:t>
            </a:r>
            <a:r>
              <a:rPr lang="en-US" sz="2400" dirty="0" smtClean="0"/>
              <a:t>.</a:t>
            </a:r>
          </a:p>
          <a:p>
            <a:pPr lvl="0"/>
            <a:endParaRPr lang="en-US" sz="2400" dirty="0"/>
          </a:p>
          <a:p>
            <a:r>
              <a:rPr lang="en-US" sz="2400" dirty="0"/>
              <a:t>Polling is one of techniques to provide real-time web applications and it simulates server-side push technology.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938" y="152400"/>
            <a:ext cx="4249737"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783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447800"/>
            <a:ext cx="8763000" cy="4800600"/>
          </a:xfrm>
        </p:spPr>
        <p:txBody>
          <a:bodyPr>
            <a:normAutofit/>
          </a:bodyPr>
          <a:lstStyle/>
          <a:p>
            <a:pPr lvl="0"/>
            <a:r>
              <a:rPr lang="en-US" sz="2400" dirty="0" smtClean="0"/>
              <a:t> </a:t>
            </a:r>
            <a:r>
              <a:rPr lang="en-US" sz="2400" dirty="0"/>
              <a:t>Polling means a client makes a request to the server with interval timed synchronous call to check if there is any information available for it. The client receives a response, regardless of whether data is new or old</a:t>
            </a:r>
            <a:r>
              <a:rPr lang="en-US" sz="2400" dirty="0" smtClean="0"/>
              <a:t>.</a:t>
            </a:r>
          </a:p>
          <a:p>
            <a:pPr lvl="0"/>
            <a:endParaRPr lang="en-US" sz="2400" dirty="0"/>
          </a:p>
          <a:p>
            <a:pPr lvl="0"/>
            <a:r>
              <a:rPr lang="en-US" sz="2400" dirty="0"/>
              <a:t>However, real-time data is </a:t>
            </a:r>
            <a:r>
              <a:rPr lang="en-US" sz="2400" dirty="0" smtClean="0"/>
              <a:t>un-predictable.</a:t>
            </a:r>
          </a:p>
          <a:p>
            <a:pPr marL="45720" lvl="0" indent="0">
              <a:buNone/>
            </a:pPr>
            <a:endParaRPr lang="en-US" sz="2400" dirty="0"/>
          </a:p>
          <a:p>
            <a:r>
              <a:rPr lang="en-US" sz="2400" dirty="0"/>
              <a:t>With polling technique, unnecessary requests from clients could happen. N</a:t>
            </a:r>
            <a:r>
              <a:rPr lang="en-US" sz="2400" dirty="0" smtClean="0"/>
              <a:t>eedless </a:t>
            </a:r>
            <a:r>
              <a:rPr lang="en-US" sz="2400" dirty="0"/>
              <a:t>connections are inevitable. </a:t>
            </a:r>
          </a:p>
          <a:p>
            <a:pPr lvl="0"/>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
            <a:ext cx="4249737"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405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990600"/>
            <a:ext cx="8763000" cy="1752600"/>
          </a:xfrm>
        </p:spPr>
        <p:txBody>
          <a:bodyPr>
            <a:normAutofit/>
          </a:bodyPr>
          <a:lstStyle/>
          <a:p>
            <a:pPr lvl="0"/>
            <a:r>
              <a:rPr lang="en-US" sz="2400" dirty="0"/>
              <a:t> </a:t>
            </a:r>
            <a:r>
              <a:rPr lang="en-US" sz="2400" dirty="0" err="1" smtClean="0"/>
              <a:t>WebSocket</a:t>
            </a:r>
            <a:r>
              <a:rPr lang="en-US" sz="2400" dirty="0" smtClean="0"/>
              <a:t> </a:t>
            </a:r>
            <a:r>
              <a:rPr lang="en-US" sz="2400" dirty="0"/>
              <a:t>emerges to eliminate these issues. </a:t>
            </a:r>
          </a:p>
          <a:p>
            <a:pPr lvl="0"/>
            <a:r>
              <a:rPr lang="en-US" sz="2400" dirty="0"/>
              <a:t> </a:t>
            </a:r>
            <a:r>
              <a:rPr lang="en-US" sz="2400" dirty="0" err="1" smtClean="0"/>
              <a:t>WebSocket</a:t>
            </a:r>
            <a:r>
              <a:rPr lang="en-US" sz="2400" dirty="0" smtClean="0"/>
              <a:t> </a:t>
            </a:r>
            <a:r>
              <a:rPr lang="en-US" sz="2400" dirty="0"/>
              <a:t>provides a significant reduction in needless network traffic and latency compared to the polling technique</a:t>
            </a:r>
            <a:r>
              <a:rPr lang="en-US" sz="2400" dirty="0" smtClean="0"/>
              <a:t>.</a:t>
            </a:r>
          </a:p>
          <a:p>
            <a:pPr marL="45720" indent="0">
              <a:buNone/>
            </a:pP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455" y="2558905"/>
            <a:ext cx="4840287" cy="3784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361059" y="6343876"/>
            <a:ext cx="2421881" cy="369332"/>
          </a:xfrm>
          <a:prstGeom prst="rect">
            <a:avLst/>
          </a:prstGeom>
        </p:spPr>
        <p:txBody>
          <a:bodyPr wrap="none">
            <a:spAutoFit/>
          </a:bodyPr>
          <a:lstStyle/>
          <a:p>
            <a:r>
              <a:rPr lang="en-US" dirty="0" err="1" smtClean="0"/>
              <a:t>WebSocket</a:t>
            </a:r>
            <a:r>
              <a:rPr lang="en-US" dirty="0" smtClean="0"/>
              <a:t> </a:t>
            </a:r>
            <a:r>
              <a:rPr lang="en-US" dirty="0" err="1"/>
              <a:t>vs</a:t>
            </a:r>
            <a:r>
              <a:rPr lang="en-US" dirty="0"/>
              <a:t> Polling</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729" y="38100"/>
            <a:ext cx="4249737"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290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974403"/>
            <a:ext cx="8839200" cy="1683197"/>
          </a:xfrm>
        </p:spPr>
        <p:txBody>
          <a:bodyPr>
            <a:normAutofit lnSpcReduction="10000"/>
          </a:bodyPr>
          <a:lstStyle/>
          <a:p>
            <a:r>
              <a:rPr lang="en-US" sz="2400" dirty="0"/>
              <a:t> </a:t>
            </a:r>
            <a:r>
              <a:rPr lang="en-US" sz="2400" dirty="0" smtClean="0"/>
              <a:t>Server </a:t>
            </a:r>
            <a:r>
              <a:rPr lang="en-US" sz="2400" dirty="0"/>
              <a:t>part is built as Java web application. It is pushed to a Java Cloud Platform cloud to serve the client</a:t>
            </a:r>
            <a:r>
              <a:rPr lang="en-US" sz="2400" dirty="0" smtClean="0"/>
              <a:t>.</a:t>
            </a:r>
          </a:p>
          <a:p>
            <a:pPr lvl="0"/>
            <a:r>
              <a:rPr lang="en-US" sz="2400" dirty="0" smtClean="0"/>
              <a:t> One </a:t>
            </a:r>
            <a:r>
              <a:rPr lang="en-US" sz="2400" dirty="0"/>
              <a:t>example of Java Cloud Platforms is </a:t>
            </a:r>
            <a:r>
              <a:rPr lang="en-US" sz="2400" u="sng" dirty="0">
                <a:hlinkClick r:id="rId2"/>
              </a:rPr>
              <a:t>http://jelastic.com/</a:t>
            </a:r>
            <a:endParaRPr lang="en-US" sz="2400" dirty="0"/>
          </a:p>
          <a:p>
            <a:endParaRPr lang="en-US" sz="2400" dirty="0"/>
          </a:p>
        </p:txBody>
      </p:sp>
      <p:sp>
        <p:nvSpPr>
          <p:cNvPr id="2" name="Rectangle 1"/>
          <p:cNvSpPr/>
          <p:nvPr/>
        </p:nvSpPr>
        <p:spPr>
          <a:xfrm>
            <a:off x="0" y="228600"/>
            <a:ext cx="9144000" cy="830997"/>
          </a:xfrm>
          <a:prstGeom prst="rect">
            <a:avLst/>
          </a:prstGeom>
        </p:spPr>
        <p:txBody>
          <a:bodyPr wrap="square">
            <a:spAutoFit/>
          </a:bodyPr>
          <a:lstStyle/>
          <a:p>
            <a:pPr algn="ctr"/>
            <a:r>
              <a:rPr lang="en-US" sz="4800" dirty="0" smtClean="0">
                <a:solidFill>
                  <a:schemeClr val="accent5"/>
                </a:solidFill>
              </a:rPr>
              <a:t>Cloud </a:t>
            </a:r>
            <a:r>
              <a:rPr lang="en-US" sz="4800" dirty="0">
                <a:solidFill>
                  <a:schemeClr val="accent5"/>
                </a:solidFill>
              </a:rPr>
              <a:t>Selection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3759200"/>
            <a:ext cx="607593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127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843697"/>
            <a:ext cx="8839200" cy="1683197"/>
          </a:xfrm>
        </p:spPr>
        <p:txBody>
          <a:bodyPr>
            <a:normAutofit lnSpcReduction="10000"/>
          </a:bodyPr>
          <a:lstStyle/>
          <a:p>
            <a:r>
              <a:rPr lang="en-US" sz="2400" dirty="0"/>
              <a:t> The cloud gives users Application Server such as </a:t>
            </a:r>
            <a:r>
              <a:rPr lang="en-US" sz="2400" dirty="0" err="1"/>
              <a:t>GlassFish</a:t>
            </a:r>
            <a:r>
              <a:rPr lang="en-US" sz="2400" dirty="0"/>
              <a:t>, and database server such as </a:t>
            </a:r>
            <a:r>
              <a:rPr lang="en-US" sz="2400" dirty="0" smtClean="0"/>
              <a:t>MySQL.</a:t>
            </a:r>
            <a:endParaRPr lang="en-US" sz="2400" dirty="0"/>
          </a:p>
          <a:p>
            <a:r>
              <a:rPr lang="en-US" sz="2400" dirty="0"/>
              <a:t>Users can upload their applications to those servers and run them.</a:t>
            </a:r>
          </a:p>
          <a:p>
            <a:endParaRPr lang="en-US" sz="2400" dirty="0"/>
          </a:p>
        </p:txBody>
      </p:sp>
      <p:sp>
        <p:nvSpPr>
          <p:cNvPr id="6" name="Rectangle 5"/>
          <p:cNvSpPr/>
          <p:nvPr/>
        </p:nvSpPr>
        <p:spPr>
          <a:xfrm>
            <a:off x="0" y="12700"/>
            <a:ext cx="9144000" cy="830997"/>
          </a:xfrm>
          <a:prstGeom prst="rect">
            <a:avLst/>
          </a:prstGeom>
        </p:spPr>
        <p:txBody>
          <a:bodyPr wrap="square">
            <a:spAutoFit/>
          </a:bodyPr>
          <a:lstStyle/>
          <a:p>
            <a:pPr algn="ctr"/>
            <a:r>
              <a:rPr lang="en-US" sz="4800" dirty="0" smtClean="0">
                <a:solidFill>
                  <a:schemeClr val="accent5"/>
                </a:solidFill>
              </a:rPr>
              <a:t>Cloud </a:t>
            </a:r>
            <a:r>
              <a:rPr lang="en-US" sz="4800" dirty="0">
                <a:solidFill>
                  <a:schemeClr val="accent5"/>
                </a:solidFill>
              </a:rPr>
              <a:t>Selection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89" y="2514600"/>
            <a:ext cx="754882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671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914400"/>
            <a:ext cx="8839200" cy="1884690"/>
          </a:xfrm>
        </p:spPr>
        <p:txBody>
          <a:bodyPr>
            <a:normAutofit fontScale="85000" lnSpcReduction="20000"/>
          </a:bodyPr>
          <a:lstStyle/>
          <a:p>
            <a:r>
              <a:rPr lang="en-US" sz="2400" dirty="0"/>
              <a:t>T</a:t>
            </a:r>
            <a:r>
              <a:rPr lang="en-US" sz="2400" dirty="0" smtClean="0"/>
              <a:t>he </a:t>
            </a:r>
            <a:r>
              <a:rPr lang="en-US" sz="2400" dirty="0"/>
              <a:t>application </a:t>
            </a:r>
            <a:r>
              <a:rPr lang="en-US" sz="2400" dirty="0" smtClean="0"/>
              <a:t>server must support </a:t>
            </a:r>
            <a:r>
              <a:rPr lang="en-US" sz="2400" dirty="0"/>
              <a:t>Java EE 7 which supports </a:t>
            </a:r>
            <a:r>
              <a:rPr lang="en-US" sz="2400" dirty="0" err="1"/>
              <a:t>WebSocket</a:t>
            </a:r>
            <a:r>
              <a:rPr lang="en-US" sz="2400" dirty="0"/>
              <a:t>. </a:t>
            </a:r>
          </a:p>
          <a:p>
            <a:r>
              <a:rPr lang="en-US" sz="2400" dirty="0"/>
              <a:t>In the figure, the application server </a:t>
            </a:r>
            <a:r>
              <a:rPr lang="en-US" sz="2400" dirty="0" err="1"/>
              <a:t>GlassFish</a:t>
            </a:r>
            <a:r>
              <a:rPr lang="en-US" sz="2400" dirty="0"/>
              <a:t> version 3.1 supports Java EE 5 and 6. </a:t>
            </a:r>
          </a:p>
          <a:p>
            <a:r>
              <a:rPr lang="en-US" sz="2400" dirty="0"/>
              <a:t>To solve this problem, users should contact the cloud support </a:t>
            </a:r>
            <a:r>
              <a:rPr lang="en-US" sz="2400" dirty="0" smtClean="0"/>
              <a:t>department, or </a:t>
            </a:r>
            <a:r>
              <a:rPr lang="en-US" sz="2400" dirty="0"/>
              <a:t>try other Java Cloud Platform clouds.</a:t>
            </a:r>
          </a:p>
          <a:p>
            <a:endParaRPr lang="en-U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712093"/>
            <a:ext cx="7467600" cy="414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0"/>
            <a:ext cx="9144000" cy="830997"/>
          </a:xfrm>
          <a:prstGeom prst="rect">
            <a:avLst/>
          </a:prstGeom>
        </p:spPr>
        <p:txBody>
          <a:bodyPr wrap="square">
            <a:spAutoFit/>
          </a:bodyPr>
          <a:lstStyle/>
          <a:p>
            <a:pPr algn="ctr"/>
            <a:r>
              <a:rPr lang="en-US" sz="4800" dirty="0" smtClean="0">
                <a:solidFill>
                  <a:schemeClr val="accent5"/>
                </a:solidFill>
              </a:rPr>
              <a:t>Cloud Selection</a:t>
            </a:r>
            <a:endParaRPr lang="en-US" sz="4800" dirty="0">
              <a:solidFill>
                <a:schemeClr val="accent5"/>
              </a:solidFill>
            </a:endParaRPr>
          </a:p>
        </p:txBody>
      </p:sp>
    </p:spTree>
    <p:extLst>
      <p:ext uri="{BB962C8B-B14F-4D97-AF65-F5344CB8AC3E}">
        <p14:creationId xmlns:p14="http://schemas.microsoft.com/office/powerpoint/2010/main" val="2524285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2413000"/>
            <a:ext cx="8915400" cy="4419600"/>
          </a:xfrm>
        </p:spPr>
        <p:txBody>
          <a:bodyPr>
            <a:normAutofit/>
          </a:bodyPr>
          <a:lstStyle/>
          <a:p>
            <a:r>
              <a:rPr lang="en-US" sz="2400" dirty="0"/>
              <a:t>Another option to push the server part the cloud is by using </a:t>
            </a:r>
            <a:r>
              <a:rPr lang="en-US" sz="2400" dirty="0" err="1" smtClean="0"/>
              <a:t>IaaS</a:t>
            </a:r>
            <a:r>
              <a:rPr lang="en-US" sz="2400" dirty="0" smtClean="0"/>
              <a:t>. </a:t>
            </a:r>
            <a:r>
              <a:rPr lang="en-US" sz="2400" dirty="0"/>
              <a:t>With the above </a:t>
            </a:r>
            <a:r>
              <a:rPr lang="en-US" sz="2400" dirty="0" err="1" smtClean="0"/>
              <a:t>PaaS</a:t>
            </a:r>
            <a:r>
              <a:rPr lang="en-US" sz="2400" dirty="0" smtClean="0"/>
              <a:t> </a:t>
            </a:r>
            <a:r>
              <a:rPr lang="en-US" sz="2400" dirty="0"/>
              <a:t>solution, the provider supports only two application servers: Tomcat and </a:t>
            </a:r>
            <a:r>
              <a:rPr lang="en-US" sz="2400" dirty="0" err="1"/>
              <a:t>GlassFish</a:t>
            </a:r>
            <a:r>
              <a:rPr lang="en-US" sz="2400" dirty="0"/>
              <a:t>. </a:t>
            </a:r>
            <a:endParaRPr lang="en-US" sz="2400" dirty="0" smtClean="0"/>
          </a:p>
          <a:p>
            <a:pPr marL="45720" indent="0">
              <a:buNone/>
            </a:pPr>
            <a:endParaRPr lang="en-US" sz="2400" dirty="0" smtClean="0"/>
          </a:p>
          <a:p>
            <a:r>
              <a:rPr lang="en-US" sz="2400" dirty="0" smtClean="0"/>
              <a:t>For example: If </a:t>
            </a:r>
            <a:r>
              <a:rPr lang="en-US" sz="2400" dirty="0"/>
              <a:t>the users don’t want Tomcat and Glassfish, they want Oracle </a:t>
            </a:r>
            <a:r>
              <a:rPr lang="en-US" sz="2400" dirty="0" err="1"/>
              <a:t>WebLogic</a:t>
            </a:r>
            <a:r>
              <a:rPr lang="en-US" sz="2400" dirty="0"/>
              <a:t> Server. </a:t>
            </a:r>
            <a:r>
              <a:rPr lang="en-US" sz="2400" dirty="0" smtClean="0"/>
              <a:t>They can </a:t>
            </a:r>
            <a:r>
              <a:rPr lang="en-US" sz="2400" dirty="0"/>
              <a:t>use </a:t>
            </a:r>
            <a:r>
              <a:rPr lang="en-US" sz="2400" dirty="0" err="1"/>
              <a:t>Iaas</a:t>
            </a:r>
            <a:r>
              <a:rPr lang="en-US" sz="2400" dirty="0"/>
              <a:t> to setup whatever applications and database servers they want.</a:t>
            </a:r>
          </a:p>
          <a:p>
            <a:pPr marL="45720" indent="0">
              <a:buNone/>
            </a:pPr>
            <a:endParaRPr lang="en-US" sz="2400" dirty="0"/>
          </a:p>
        </p:txBody>
      </p:sp>
      <p:sp>
        <p:nvSpPr>
          <p:cNvPr id="5" name="Rectangle 4"/>
          <p:cNvSpPr/>
          <p:nvPr/>
        </p:nvSpPr>
        <p:spPr>
          <a:xfrm>
            <a:off x="0" y="228600"/>
            <a:ext cx="9144000" cy="830997"/>
          </a:xfrm>
          <a:prstGeom prst="rect">
            <a:avLst/>
          </a:prstGeom>
        </p:spPr>
        <p:txBody>
          <a:bodyPr wrap="square">
            <a:spAutoFit/>
          </a:bodyPr>
          <a:lstStyle/>
          <a:p>
            <a:pPr algn="ctr"/>
            <a:r>
              <a:rPr lang="en-US" sz="4800" dirty="0" smtClean="0">
                <a:solidFill>
                  <a:schemeClr val="accent5"/>
                </a:solidFill>
              </a:rPr>
              <a:t>Cloud </a:t>
            </a:r>
            <a:r>
              <a:rPr lang="en-US" sz="4800" dirty="0">
                <a:solidFill>
                  <a:schemeClr val="accent5"/>
                </a:solidFill>
              </a:rPr>
              <a:t>Selection</a:t>
            </a:r>
          </a:p>
        </p:txBody>
      </p:sp>
    </p:spTree>
    <p:extLst>
      <p:ext uri="{BB962C8B-B14F-4D97-AF65-F5344CB8AC3E}">
        <p14:creationId xmlns:p14="http://schemas.microsoft.com/office/powerpoint/2010/main" val="971689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smtClean="0"/>
              <a:t>Content</a:t>
            </a:r>
            <a:endParaRPr lang="en-US" sz="6000" dirty="0"/>
          </a:p>
        </p:txBody>
      </p:sp>
      <p:sp>
        <p:nvSpPr>
          <p:cNvPr id="3" name="Content Placeholder 2"/>
          <p:cNvSpPr>
            <a:spLocks noGrp="1"/>
          </p:cNvSpPr>
          <p:nvPr>
            <p:ph idx="1"/>
          </p:nvPr>
        </p:nvSpPr>
        <p:spPr>
          <a:xfrm>
            <a:off x="2209800" y="2743200"/>
            <a:ext cx="5410200" cy="3505200"/>
          </a:xfrm>
        </p:spPr>
        <p:txBody>
          <a:bodyPr>
            <a:normAutofit/>
          </a:bodyPr>
          <a:lstStyle/>
          <a:p>
            <a:pPr marL="624078" indent="-514350">
              <a:buAutoNum type="arabicPeriod"/>
            </a:pPr>
            <a:r>
              <a:rPr lang="en-US" sz="3200" dirty="0" smtClean="0">
                <a:solidFill>
                  <a:schemeClr val="accent3">
                    <a:lumMod val="75000"/>
                  </a:schemeClr>
                </a:solidFill>
              </a:rPr>
              <a:t>Introduction</a:t>
            </a:r>
          </a:p>
          <a:p>
            <a:pPr marL="624078" indent="-514350">
              <a:buAutoNum type="arabicPeriod"/>
            </a:pPr>
            <a:r>
              <a:rPr lang="en-US" sz="3200" dirty="0" smtClean="0">
                <a:solidFill>
                  <a:schemeClr val="accent3">
                    <a:lumMod val="75000"/>
                  </a:schemeClr>
                </a:solidFill>
              </a:rPr>
              <a:t>Objective</a:t>
            </a:r>
          </a:p>
          <a:p>
            <a:pPr marL="624078" indent="-514350">
              <a:buAutoNum type="arabicPeriod"/>
            </a:pPr>
            <a:r>
              <a:rPr lang="en-US" sz="3200" dirty="0" smtClean="0">
                <a:solidFill>
                  <a:schemeClr val="accent3">
                    <a:lumMod val="75000"/>
                  </a:schemeClr>
                </a:solidFill>
              </a:rPr>
              <a:t>Design Architecture</a:t>
            </a:r>
          </a:p>
          <a:p>
            <a:pPr marL="624078" indent="-514350">
              <a:buAutoNum type="arabicPeriod"/>
            </a:pPr>
            <a:r>
              <a:rPr lang="en-US" sz="3200" dirty="0" smtClean="0">
                <a:solidFill>
                  <a:schemeClr val="accent3">
                    <a:lumMod val="75000"/>
                  </a:schemeClr>
                </a:solidFill>
              </a:rPr>
              <a:t>Accomplishment</a:t>
            </a:r>
          </a:p>
          <a:p>
            <a:pPr marL="624078" indent="-514350">
              <a:buAutoNum type="arabicPeriod"/>
            </a:pPr>
            <a:r>
              <a:rPr lang="en-US" sz="3200" dirty="0" smtClean="0">
                <a:solidFill>
                  <a:schemeClr val="accent3">
                    <a:lumMod val="75000"/>
                  </a:schemeClr>
                </a:solidFill>
              </a:rPr>
              <a:t>Future Research</a:t>
            </a:r>
          </a:p>
          <a:p>
            <a:pPr marL="624078" indent="-514350">
              <a:buAutoNum type="arabicPeriod"/>
            </a:pPr>
            <a:r>
              <a:rPr lang="en-US" sz="3200" dirty="0" smtClean="0">
                <a:solidFill>
                  <a:schemeClr val="accent3">
                    <a:lumMod val="75000"/>
                  </a:schemeClr>
                </a:solidFill>
              </a:rPr>
              <a:t>Question and Answer</a:t>
            </a:r>
            <a:endParaRPr lang="en-US" sz="3200" dirty="0">
              <a:solidFill>
                <a:schemeClr val="accent3">
                  <a:lumMod val="75000"/>
                </a:schemeClr>
              </a:solidFill>
            </a:endParaRPr>
          </a:p>
        </p:txBody>
      </p:sp>
    </p:spTree>
    <p:extLst>
      <p:ext uri="{BB962C8B-B14F-4D97-AF65-F5344CB8AC3E}">
        <p14:creationId xmlns:p14="http://schemas.microsoft.com/office/powerpoint/2010/main" val="823879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513820"/>
            <a:ext cx="9144000" cy="619780"/>
          </a:xfrm>
        </p:spPr>
        <p:txBody>
          <a:bodyPr>
            <a:normAutofit/>
          </a:bodyPr>
          <a:lstStyle/>
          <a:p>
            <a:r>
              <a:rPr lang="en-US" sz="2400" dirty="0" smtClean="0"/>
              <a:t> </a:t>
            </a:r>
            <a:r>
              <a:rPr lang="en-US" sz="2400" dirty="0" err="1" smtClean="0"/>
              <a:t>IaaS</a:t>
            </a:r>
            <a:r>
              <a:rPr lang="en-US" sz="2400" dirty="0" smtClean="0"/>
              <a:t>: Amazon </a:t>
            </a:r>
            <a:r>
              <a:rPr lang="en-US" sz="2400" dirty="0"/>
              <a:t>EC2</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98" y="1981200"/>
            <a:ext cx="6011863"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05187"/>
            <a:ext cx="3593682"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123531"/>
            <a:ext cx="42370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228600"/>
            <a:ext cx="9144000" cy="830997"/>
          </a:xfrm>
          <a:prstGeom prst="rect">
            <a:avLst/>
          </a:prstGeom>
        </p:spPr>
        <p:txBody>
          <a:bodyPr wrap="square">
            <a:spAutoFit/>
          </a:bodyPr>
          <a:lstStyle/>
          <a:p>
            <a:pPr algn="ctr"/>
            <a:r>
              <a:rPr lang="en-US" sz="4800" dirty="0" smtClean="0">
                <a:solidFill>
                  <a:schemeClr val="accent5"/>
                </a:solidFill>
              </a:rPr>
              <a:t>Cloud </a:t>
            </a:r>
            <a:r>
              <a:rPr lang="en-US" sz="4800" dirty="0">
                <a:solidFill>
                  <a:schemeClr val="accent5"/>
                </a:solidFill>
              </a:rPr>
              <a:t>Selection</a:t>
            </a:r>
          </a:p>
        </p:txBody>
      </p:sp>
    </p:spTree>
    <p:extLst>
      <p:ext uri="{BB962C8B-B14F-4D97-AF65-F5344CB8AC3E}">
        <p14:creationId xmlns:p14="http://schemas.microsoft.com/office/powerpoint/2010/main" val="2481214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905000"/>
            <a:ext cx="8915400" cy="1701800"/>
          </a:xfrm>
        </p:spPr>
        <p:txBody>
          <a:bodyPr>
            <a:normAutofit fontScale="92500" lnSpcReduction="20000"/>
          </a:bodyPr>
          <a:lstStyle/>
          <a:p>
            <a:r>
              <a:rPr lang="en-US" sz="2400" dirty="0"/>
              <a:t>To connect and use all of features provided by the server part, users have to use browsers support html5 (which supports </a:t>
            </a:r>
            <a:r>
              <a:rPr lang="en-US" sz="2400" dirty="0" err="1"/>
              <a:t>WebSocket</a:t>
            </a:r>
            <a:r>
              <a:rPr lang="en-US" sz="2400" dirty="0"/>
              <a:t>).</a:t>
            </a:r>
          </a:p>
          <a:p>
            <a:r>
              <a:rPr lang="en-US" sz="2400" dirty="0"/>
              <a:t>Browsers get the code </a:t>
            </a:r>
            <a:r>
              <a:rPr lang="en-US" sz="2400" dirty="0" smtClean="0"/>
              <a:t>from </a:t>
            </a:r>
            <a:r>
              <a:rPr lang="en-US" sz="2400" dirty="0"/>
              <a:t>“View and Controller” module</a:t>
            </a:r>
            <a:r>
              <a:rPr lang="en-US" sz="2400" dirty="0" smtClean="0"/>
              <a:t> of the server part.</a:t>
            </a:r>
            <a:endParaRPr lang="en-US" sz="2400" dirty="0"/>
          </a:p>
          <a:p>
            <a:pPr marL="45720" indent="0">
              <a:buNone/>
            </a:pPr>
            <a:endParaRPr lang="en-US" sz="2400" dirty="0"/>
          </a:p>
        </p:txBody>
      </p:sp>
      <p:sp>
        <p:nvSpPr>
          <p:cNvPr id="4" name="Rectangle 3"/>
          <p:cNvSpPr/>
          <p:nvPr/>
        </p:nvSpPr>
        <p:spPr>
          <a:xfrm>
            <a:off x="2209800" y="228600"/>
            <a:ext cx="4668837" cy="707886"/>
          </a:xfrm>
          <a:prstGeom prst="rect">
            <a:avLst/>
          </a:prstGeom>
        </p:spPr>
        <p:txBody>
          <a:bodyPr wrap="square">
            <a:spAutoFit/>
          </a:bodyPr>
          <a:lstStyle/>
          <a:p>
            <a:pPr algn="ctr"/>
            <a:r>
              <a:rPr lang="en-US" sz="4000" b="1" dirty="0" smtClean="0">
                <a:solidFill>
                  <a:schemeClr val="accent5"/>
                </a:solidFill>
              </a:rPr>
              <a:t>HTML5 Browser</a:t>
            </a:r>
            <a:endParaRPr lang="en-US" sz="4000" b="1" dirty="0">
              <a:solidFill>
                <a:schemeClr val="accent5"/>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3810000"/>
            <a:ext cx="8821737"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786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828800"/>
            <a:ext cx="8915400" cy="1701800"/>
          </a:xfrm>
        </p:spPr>
        <p:txBody>
          <a:bodyPr>
            <a:normAutofit lnSpcReduction="10000"/>
          </a:bodyPr>
          <a:lstStyle/>
          <a:p>
            <a:r>
              <a:rPr lang="en-US" sz="2400" dirty="0" smtClean="0"/>
              <a:t> Besides browsers, users can use the client mobile application to communicate with the server part.</a:t>
            </a:r>
          </a:p>
          <a:p>
            <a:r>
              <a:rPr lang="en-US" sz="2400" dirty="0" smtClean="0"/>
              <a:t> The client </a:t>
            </a:r>
            <a:r>
              <a:rPr lang="en-US" sz="2400" dirty="0"/>
              <a:t>mobile application </a:t>
            </a:r>
            <a:r>
              <a:rPr lang="en-US" sz="2400" dirty="0" smtClean="0"/>
              <a:t>supports multiple mobile platforms such as Android, iPhone, Windows and so on.</a:t>
            </a:r>
            <a:endParaRPr lang="en-US" sz="2400" dirty="0"/>
          </a:p>
          <a:p>
            <a:pPr marL="45720" indent="0">
              <a:buNone/>
            </a:pPr>
            <a:endParaRPr lang="en-US" sz="2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3810000"/>
            <a:ext cx="8821737"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47031" y="76200"/>
            <a:ext cx="6172200" cy="1323439"/>
          </a:xfrm>
          <a:prstGeom prst="rect">
            <a:avLst/>
          </a:prstGeom>
        </p:spPr>
        <p:txBody>
          <a:bodyPr wrap="square">
            <a:spAutoFit/>
          </a:bodyPr>
          <a:lstStyle/>
          <a:p>
            <a:pPr algn="ctr"/>
            <a:r>
              <a:rPr lang="en-US" sz="4000" b="1" dirty="0" smtClean="0">
                <a:solidFill>
                  <a:schemeClr val="accent5"/>
                </a:solidFill>
              </a:rPr>
              <a:t>Native Mobile Application </a:t>
            </a:r>
            <a:endParaRPr lang="en-US" sz="4000" b="1" dirty="0">
              <a:solidFill>
                <a:schemeClr val="accent5"/>
              </a:solidFill>
            </a:endParaRPr>
          </a:p>
        </p:txBody>
      </p:sp>
    </p:spTree>
    <p:extLst>
      <p:ext uri="{BB962C8B-B14F-4D97-AF65-F5344CB8AC3E}">
        <p14:creationId xmlns:p14="http://schemas.microsoft.com/office/powerpoint/2010/main" val="1024808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828800"/>
            <a:ext cx="8915400" cy="4495800"/>
          </a:xfrm>
        </p:spPr>
        <p:txBody>
          <a:bodyPr>
            <a:normAutofit/>
          </a:bodyPr>
          <a:lstStyle/>
          <a:p>
            <a:r>
              <a:rPr lang="en-US" sz="2400" dirty="0"/>
              <a:t> </a:t>
            </a:r>
            <a:r>
              <a:rPr lang="en-US" sz="2400" dirty="0" smtClean="0"/>
              <a:t>With </a:t>
            </a:r>
            <a:r>
              <a:rPr lang="en-US" sz="2400" dirty="0"/>
              <a:t>the growing number of mobile platforms, mobile application </a:t>
            </a:r>
            <a:r>
              <a:rPr lang="en-US" sz="2400" dirty="0" smtClean="0"/>
              <a:t>development for multiple platforms </a:t>
            </a:r>
            <a:r>
              <a:rPr lang="en-US" sz="2400" dirty="0"/>
              <a:t>becomes more complex and consumes more time and more money for labors</a:t>
            </a:r>
            <a:r>
              <a:rPr lang="en-US" sz="2400" dirty="0" smtClean="0"/>
              <a:t>.</a:t>
            </a:r>
          </a:p>
          <a:p>
            <a:endParaRPr lang="en-US" sz="2400" dirty="0"/>
          </a:p>
          <a:p>
            <a:r>
              <a:rPr lang="en-US" sz="2400" dirty="0"/>
              <a:t>To relieve this scenario, cross mobile platform solution emerges as a good solution</a:t>
            </a:r>
            <a:r>
              <a:rPr lang="en-US" sz="2400" dirty="0" smtClean="0"/>
              <a:t>.</a:t>
            </a:r>
          </a:p>
          <a:p>
            <a:endParaRPr lang="en-US" sz="2400" dirty="0"/>
          </a:p>
          <a:p>
            <a:endParaRPr lang="en-US" sz="2400" dirty="0"/>
          </a:p>
          <a:p>
            <a:pPr marL="45720" indent="0">
              <a:buNone/>
            </a:pPr>
            <a:endParaRPr lang="en-US" sz="2400" dirty="0"/>
          </a:p>
          <a:p>
            <a:endParaRPr lang="en-US" sz="2400" dirty="0"/>
          </a:p>
        </p:txBody>
      </p:sp>
      <p:sp>
        <p:nvSpPr>
          <p:cNvPr id="5" name="Rectangle 4"/>
          <p:cNvSpPr/>
          <p:nvPr/>
        </p:nvSpPr>
        <p:spPr>
          <a:xfrm>
            <a:off x="1828800" y="228600"/>
            <a:ext cx="5715000" cy="707886"/>
          </a:xfrm>
          <a:prstGeom prst="rect">
            <a:avLst/>
          </a:prstGeom>
        </p:spPr>
        <p:txBody>
          <a:bodyPr wrap="square">
            <a:spAutoFit/>
          </a:bodyPr>
          <a:lstStyle/>
          <a:p>
            <a:pPr algn="ctr"/>
            <a:r>
              <a:rPr lang="en-US" sz="4000" b="1" dirty="0" smtClean="0">
                <a:solidFill>
                  <a:schemeClr val="accent5"/>
                </a:solidFill>
              </a:rPr>
              <a:t>Cross Mobile Platform</a:t>
            </a:r>
            <a:endParaRPr lang="en-US" sz="4000" b="1" dirty="0">
              <a:solidFill>
                <a:schemeClr val="accent5"/>
              </a:solidFill>
            </a:endParaRPr>
          </a:p>
        </p:txBody>
      </p:sp>
    </p:spTree>
    <p:extLst>
      <p:ext uri="{BB962C8B-B14F-4D97-AF65-F5344CB8AC3E}">
        <p14:creationId xmlns:p14="http://schemas.microsoft.com/office/powerpoint/2010/main" val="4190112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828800"/>
            <a:ext cx="8915400" cy="4495800"/>
          </a:xfrm>
        </p:spPr>
        <p:txBody>
          <a:bodyPr>
            <a:normAutofit/>
          </a:bodyPr>
          <a:lstStyle/>
          <a:p>
            <a:pPr marL="45720" indent="0">
              <a:buNone/>
            </a:pPr>
            <a:r>
              <a:rPr lang="en-US" sz="2400" dirty="0" smtClean="0"/>
              <a:t>The </a:t>
            </a:r>
            <a:r>
              <a:rPr lang="en-US" sz="2400" dirty="0"/>
              <a:t>cross mobile platform solution helps to: </a:t>
            </a:r>
            <a:endParaRPr lang="en-US" sz="2400" dirty="0" smtClean="0"/>
          </a:p>
          <a:p>
            <a:pPr marL="45720" indent="0">
              <a:buNone/>
            </a:pPr>
            <a:endParaRPr lang="en-US" sz="2400" dirty="0"/>
          </a:p>
          <a:p>
            <a:pPr lvl="1"/>
            <a:r>
              <a:rPr lang="en-US" sz="2400" dirty="0" smtClean="0"/>
              <a:t> Reduce </a:t>
            </a:r>
            <a:r>
              <a:rPr lang="en-US" sz="2400" dirty="0"/>
              <a:t>cost of application </a:t>
            </a:r>
            <a:r>
              <a:rPr lang="en-US" sz="2400" dirty="0" smtClean="0"/>
              <a:t>development</a:t>
            </a:r>
            <a:endParaRPr lang="en-US" sz="2400" dirty="0"/>
          </a:p>
          <a:p>
            <a:pPr lvl="1"/>
            <a:r>
              <a:rPr lang="en-US" sz="2400" dirty="0" smtClean="0"/>
              <a:t> Shorten </a:t>
            </a:r>
            <a:r>
              <a:rPr lang="en-US" sz="2400" dirty="0"/>
              <a:t>time to develop applications</a:t>
            </a:r>
          </a:p>
          <a:p>
            <a:pPr lvl="1"/>
            <a:r>
              <a:rPr lang="en-US" sz="2400" dirty="0" smtClean="0"/>
              <a:t> Deliver </a:t>
            </a:r>
            <a:r>
              <a:rPr lang="en-US" sz="2400" dirty="0"/>
              <a:t>consistent user interface experience to customers (Unified UI </a:t>
            </a:r>
            <a:r>
              <a:rPr lang="en-US" sz="2400" dirty="0" smtClean="0"/>
              <a:t>Across </a:t>
            </a:r>
            <a:r>
              <a:rPr lang="en-US" sz="2400" dirty="0"/>
              <a:t>All Mobile Platforms)</a:t>
            </a:r>
          </a:p>
          <a:p>
            <a:pPr lvl="1"/>
            <a:r>
              <a:rPr lang="en-US" sz="2400" dirty="0"/>
              <a:t> Also, code maintainability and test takes less time because one source code is taken care of instead of each source code dealing with each platform.</a:t>
            </a:r>
          </a:p>
          <a:p>
            <a:endParaRPr lang="en-US" sz="2400" dirty="0"/>
          </a:p>
          <a:p>
            <a:endParaRPr lang="en-US" sz="2400" dirty="0"/>
          </a:p>
          <a:p>
            <a:pPr marL="45720" indent="0">
              <a:buNone/>
            </a:pPr>
            <a:endParaRPr lang="en-US" sz="2400" dirty="0"/>
          </a:p>
          <a:p>
            <a:endParaRPr lang="en-US" sz="2400" dirty="0"/>
          </a:p>
        </p:txBody>
      </p:sp>
      <p:sp>
        <p:nvSpPr>
          <p:cNvPr id="5" name="Rectangle 4"/>
          <p:cNvSpPr/>
          <p:nvPr/>
        </p:nvSpPr>
        <p:spPr>
          <a:xfrm>
            <a:off x="1752600" y="190500"/>
            <a:ext cx="5715000" cy="707886"/>
          </a:xfrm>
          <a:prstGeom prst="rect">
            <a:avLst/>
          </a:prstGeom>
        </p:spPr>
        <p:txBody>
          <a:bodyPr wrap="square">
            <a:spAutoFit/>
          </a:bodyPr>
          <a:lstStyle/>
          <a:p>
            <a:pPr algn="ctr"/>
            <a:r>
              <a:rPr lang="en-US" sz="4000" b="1" dirty="0" smtClean="0">
                <a:solidFill>
                  <a:schemeClr val="accent5"/>
                </a:solidFill>
              </a:rPr>
              <a:t>Cross Mobile Platform</a:t>
            </a:r>
            <a:endParaRPr lang="en-US" sz="4000" b="1" dirty="0">
              <a:solidFill>
                <a:schemeClr val="accent5"/>
              </a:solidFill>
            </a:endParaRPr>
          </a:p>
        </p:txBody>
      </p:sp>
    </p:spTree>
    <p:extLst>
      <p:ext uri="{BB962C8B-B14F-4D97-AF65-F5344CB8AC3E}">
        <p14:creationId xmlns:p14="http://schemas.microsoft.com/office/powerpoint/2010/main" val="1740248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100" y="1447800"/>
            <a:ext cx="8953500" cy="1219200"/>
          </a:xfrm>
        </p:spPr>
        <p:txBody>
          <a:bodyPr>
            <a:normAutofit fontScale="92500" lnSpcReduction="20000"/>
          </a:bodyPr>
          <a:lstStyle/>
          <a:p>
            <a:r>
              <a:rPr lang="en-US" sz="2400" dirty="0" smtClean="0"/>
              <a:t> </a:t>
            </a:r>
            <a:r>
              <a:rPr lang="en-US" dirty="0" smtClean="0"/>
              <a:t>Contribute to the cross mobile platform solution is the multiple phone web-based application frameworks such as Apache Cordova (</a:t>
            </a:r>
            <a:r>
              <a:rPr lang="en-US" dirty="0" err="1" smtClean="0"/>
              <a:t>PhoneGap</a:t>
            </a:r>
            <a:r>
              <a:rPr lang="en-US" dirty="0" smtClean="0"/>
              <a:t>), </a:t>
            </a:r>
            <a:r>
              <a:rPr lang="en-US" dirty="0" err="1" smtClean="0"/>
              <a:t>Appspresso</a:t>
            </a:r>
            <a:r>
              <a:rPr lang="en-US" dirty="0" smtClean="0"/>
              <a:t>, </a:t>
            </a:r>
            <a:r>
              <a:rPr lang="en-US" dirty="0" err="1" smtClean="0"/>
              <a:t>AppFurnace</a:t>
            </a:r>
            <a:r>
              <a:rPr lang="en-US" dirty="0"/>
              <a:t>, </a:t>
            </a:r>
            <a:r>
              <a:rPr lang="en-US" dirty="0" err="1"/>
              <a:t>Appcelerator</a:t>
            </a:r>
            <a:r>
              <a:rPr lang="en-US" dirty="0"/>
              <a:t> Titanium, </a:t>
            </a:r>
            <a:r>
              <a:rPr lang="en-US" dirty="0" err="1" smtClean="0"/>
              <a:t>QuickConnectFamily</a:t>
            </a:r>
            <a:r>
              <a:rPr lang="en-US" dirty="0" smtClean="0"/>
              <a:t>, and so on.</a:t>
            </a:r>
            <a:endParaRPr lang="en-US" sz="2400" dirty="0"/>
          </a:p>
          <a:p>
            <a:endParaRPr lang="en-US" sz="2400" dirty="0"/>
          </a:p>
          <a:p>
            <a:pPr marL="45720" indent="0">
              <a:buNone/>
            </a:pPr>
            <a:endParaRPr lang="en-US" sz="2400" dirty="0"/>
          </a:p>
          <a:p>
            <a:endParaRPr lang="en-US" sz="2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90800"/>
            <a:ext cx="811699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810597" y="228600"/>
            <a:ext cx="5715000" cy="707886"/>
          </a:xfrm>
          <a:prstGeom prst="rect">
            <a:avLst/>
          </a:prstGeom>
        </p:spPr>
        <p:txBody>
          <a:bodyPr wrap="square">
            <a:spAutoFit/>
          </a:bodyPr>
          <a:lstStyle/>
          <a:p>
            <a:pPr algn="ctr"/>
            <a:r>
              <a:rPr lang="en-US" sz="4000" b="1" dirty="0" smtClean="0">
                <a:solidFill>
                  <a:schemeClr val="accent5"/>
                </a:solidFill>
              </a:rPr>
              <a:t>Cross Mobile Platform</a:t>
            </a:r>
            <a:endParaRPr lang="en-US" sz="4000" b="1" dirty="0">
              <a:solidFill>
                <a:schemeClr val="accent5"/>
              </a:solidFill>
            </a:endParaRPr>
          </a:p>
        </p:txBody>
      </p:sp>
    </p:spTree>
    <p:extLst>
      <p:ext uri="{BB962C8B-B14F-4D97-AF65-F5344CB8AC3E}">
        <p14:creationId xmlns:p14="http://schemas.microsoft.com/office/powerpoint/2010/main" val="1780197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828800"/>
            <a:ext cx="8915400" cy="1447800"/>
          </a:xfrm>
        </p:spPr>
        <p:txBody>
          <a:bodyPr>
            <a:normAutofit fontScale="92500" lnSpcReduction="10000"/>
          </a:bodyPr>
          <a:lstStyle/>
          <a:p>
            <a:r>
              <a:rPr lang="en-US" sz="2400" dirty="0" smtClean="0"/>
              <a:t> </a:t>
            </a:r>
            <a:r>
              <a:rPr lang="en-US" dirty="0" smtClean="0"/>
              <a:t>Use </a:t>
            </a:r>
            <a:r>
              <a:rPr lang="en-US" dirty="0" err="1" smtClean="0"/>
              <a:t>Phonegap</a:t>
            </a:r>
            <a:r>
              <a:rPr lang="en-US" dirty="0" smtClean="0"/>
              <a:t> framework in this project because it is popular, open source, good documentation, and provides </a:t>
            </a:r>
            <a:r>
              <a:rPr lang="en-US" dirty="0" err="1" smtClean="0"/>
              <a:t>PhoneGap</a:t>
            </a:r>
            <a:r>
              <a:rPr lang="en-US" dirty="0" smtClean="0"/>
              <a:t> Build Service. </a:t>
            </a:r>
          </a:p>
          <a:p>
            <a:r>
              <a:rPr lang="en-US" dirty="0" smtClean="0"/>
              <a:t> </a:t>
            </a:r>
            <a:r>
              <a:rPr lang="en-US" dirty="0" err="1" smtClean="0"/>
              <a:t>PhoneGap</a:t>
            </a:r>
            <a:r>
              <a:rPr lang="en-US" dirty="0" smtClean="0"/>
              <a:t> </a:t>
            </a:r>
            <a:r>
              <a:rPr lang="en-US" dirty="0"/>
              <a:t>Build </a:t>
            </a:r>
            <a:r>
              <a:rPr lang="en-US" dirty="0" smtClean="0"/>
              <a:t>Service helps developers save time of </a:t>
            </a:r>
            <a:r>
              <a:rPr lang="en-US" dirty="0"/>
              <a:t>compiling HTML5, CSS, and </a:t>
            </a:r>
            <a:r>
              <a:rPr lang="en-US" dirty="0" smtClean="0"/>
              <a:t>JavaScript code into applications for other mobile platforms.</a:t>
            </a:r>
            <a:endParaRPr lang="en-US" sz="2400" dirty="0" smtClean="0"/>
          </a:p>
          <a:p>
            <a:endParaRPr lang="en-US" sz="2400" dirty="0" smtClean="0"/>
          </a:p>
          <a:p>
            <a:pPr marL="45720" indent="0">
              <a:buNone/>
            </a:pPr>
            <a:endParaRPr lang="en-US" sz="2400" dirty="0"/>
          </a:p>
          <a:p>
            <a:endParaRPr lang="en-US" sz="2400" dirty="0"/>
          </a:p>
        </p:txBody>
      </p:sp>
      <p:sp>
        <p:nvSpPr>
          <p:cNvPr id="6" name="Rectangle 5"/>
          <p:cNvSpPr/>
          <p:nvPr/>
        </p:nvSpPr>
        <p:spPr>
          <a:xfrm>
            <a:off x="1676400" y="228600"/>
            <a:ext cx="5715000" cy="707886"/>
          </a:xfrm>
          <a:prstGeom prst="rect">
            <a:avLst/>
          </a:prstGeom>
        </p:spPr>
        <p:txBody>
          <a:bodyPr wrap="square">
            <a:spAutoFit/>
          </a:bodyPr>
          <a:lstStyle/>
          <a:p>
            <a:pPr algn="ctr"/>
            <a:r>
              <a:rPr lang="en-US" sz="4000" b="1" dirty="0" err="1" smtClean="0">
                <a:solidFill>
                  <a:schemeClr val="accent5"/>
                </a:solidFill>
              </a:rPr>
              <a:t>Phonegap</a:t>
            </a:r>
            <a:endParaRPr lang="en-US" sz="4000" b="1" dirty="0">
              <a:solidFill>
                <a:schemeClr val="accent5"/>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7" y="3581400"/>
            <a:ext cx="910011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533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438483"/>
            <a:ext cx="8915400" cy="533400"/>
          </a:xfrm>
        </p:spPr>
        <p:txBody>
          <a:bodyPr>
            <a:normAutofit/>
          </a:bodyPr>
          <a:lstStyle/>
          <a:p>
            <a:r>
              <a:rPr lang="en-US" dirty="0" smtClean="0"/>
              <a:t> </a:t>
            </a:r>
            <a:r>
              <a:rPr lang="en-US" dirty="0" err="1" smtClean="0"/>
              <a:t>PhoneGap</a:t>
            </a:r>
            <a:r>
              <a:rPr lang="en-US" dirty="0" smtClean="0"/>
              <a:t> </a:t>
            </a:r>
            <a:r>
              <a:rPr lang="en-US" dirty="0"/>
              <a:t>Architecture</a:t>
            </a:r>
            <a:r>
              <a:rPr lang="en-US" dirty="0" smtClean="0"/>
              <a:t>. Two parts.</a:t>
            </a:r>
            <a:endParaRPr lang="en-US" dirty="0"/>
          </a:p>
          <a:p>
            <a:endParaRPr lang="en-US" sz="2400" dirty="0" smtClean="0"/>
          </a:p>
          <a:p>
            <a:pPr marL="45720" indent="0">
              <a:buNone/>
            </a:pPr>
            <a:endParaRPr lang="en-US" sz="2400" dirty="0"/>
          </a:p>
          <a:p>
            <a:endParaRPr lang="en-US" sz="2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299" y="2209800"/>
            <a:ext cx="551791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38100"/>
            <a:ext cx="57181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130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438483"/>
            <a:ext cx="9029700" cy="2523918"/>
          </a:xfrm>
        </p:spPr>
        <p:txBody>
          <a:bodyPr>
            <a:normAutofit lnSpcReduction="10000"/>
          </a:bodyPr>
          <a:lstStyle/>
          <a:p>
            <a:r>
              <a:rPr lang="en-US" sz="2000" dirty="0"/>
              <a:t>The first part is UI and functional part. For the </a:t>
            </a:r>
            <a:r>
              <a:rPr lang="en-US" sz="2000" dirty="0" smtClean="0"/>
              <a:t>UI, developers can build the </a:t>
            </a:r>
            <a:r>
              <a:rPr lang="en-US" sz="2000" dirty="0"/>
              <a:t>entire </a:t>
            </a:r>
            <a:r>
              <a:rPr lang="en-US" sz="2000" dirty="0" smtClean="0"/>
              <a:t>UI by using </a:t>
            </a:r>
            <a:r>
              <a:rPr lang="en-US" sz="2000" dirty="0"/>
              <a:t>HTML, </a:t>
            </a:r>
            <a:r>
              <a:rPr lang="en-US" sz="2000" dirty="0" smtClean="0"/>
              <a:t>JavaScript</a:t>
            </a:r>
            <a:r>
              <a:rPr lang="en-US" sz="2000" dirty="0"/>
              <a:t>, and </a:t>
            </a:r>
            <a:r>
              <a:rPr lang="en-US" sz="2000" dirty="0" smtClean="0"/>
              <a:t>CSS, or they can use </a:t>
            </a:r>
            <a:r>
              <a:rPr lang="en-US" sz="2000" dirty="0"/>
              <a:t>available frameworks  such as </a:t>
            </a:r>
            <a:r>
              <a:rPr lang="en-US" sz="2000" dirty="0" err="1"/>
              <a:t>jQuery</a:t>
            </a:r>
            <a:r>
              <a:rPr lang="en-US" sz="2000" dirty="0"/>
              <a:t> Mobile </a:t>
            </a:r>
            <a:r>
              <a:rPr lang="en-US" sz="2000" dirty="0" smtClean="0"/>
              <a:t>to </a:t>
            </a:r>
            <a:r>
              <a:rPr lang="en-US" sz="2000" dirty="0"/>
              <a:t>build our application easily and quickly .</a:t>
            </a:r>
          </a:p>
          <a:p>
            <a:pPr marL="0" indent="0">
              <a:buNone/>
            </a:pPr>
            <a:endParaRPr lang="en-US" sz="2000" dirty="0"/>
          </a:p>
          <a:p>
            <a:r>
              <a:rPr lang="en-US" sz="2000" dirty="0"/>
              <a:t>The second part is independent </a:t>
            </a:r>
            <a:r>
              <a:rPr lang="en-US" sz="2000" dirty="0" err="1"/>
              <a:t>PhoneGap</a:t>
            </a:r>
            <a:r>
              <a:rPr lang="en-US" sz="2000" dirty="0"/>
              <a:t> API which allows developers to interact with the important native parts of mobile devices, such as the camera, compass, network, storage and so on.</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962399"/>
            <a:ext cx="3384550" cy="27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38100"/>
            <a:ext cx="57181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0939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 y="1590882"/>
            <a:ext cx="8915400" cy="1304718"/>
          </a:xfrm>
        </p:spPr>
        <p:txBody>
          <a:bodyPr>
            <a:normAutofit fontScale="92500" lnSpcReduction="10000"/>
          </a:bodyPr>
          <a:lstStyle/>
          <a:p>
            <a:r>
              <a:rPr lang="en-US" dirty="0"/>
              <a:t> </a:t>
            </a:r>
            <a:r>
              <a:rPr lang="en-US" dirty="0" smtClean="0"/>
              <a:t>All of View codes in “View and Controller” module are compiled </a:t>
            </a:r>
            <a:r>
              <a:rPr lang="en-US" dirty="0"/>
              <a:t>into the native mobile </a:t>
            </a:r>
            <a:r>
              <a:rPr lang="en-US" dirty="0" smtClean="0"/>
              <a:t>applications, such as Android, by </a:t>
            </a:r>
            <a:r>
              <a:rPr lang="en-US" dirty="0" err="1" smtClean="0"/>
              <a:t>PhoneGap</a:t>
            </a:r>
            <a:r>
              <a:rPr lang="en-US" dirty="0" smtClean="0"/>
              <a:t> framework . So, I </a:t>
            </a:r>
            <a:r>
              <a:rPr lang="en-US" dirty="0"/>
              <a:t>don’t need to write other specific codes for other specific </a:t>
            </a:r>
            <a:r>
              <a:rPr lang="en-US" dirty="0" smtClean="0"/>
              <a:t>mobile platforms.</a:t>
            </a:r>
            <a:endParaRPr lang="en-US" dirty="0"/>
          </a:p>
          <a:p>
            <a:endParaRPr lang="en-US" sz="2400" dirty="0" smtClean="0"/>
          </a:p>
          <a:p>
            <a:pPr marL="45720" indent="0">
              <a:buNone/>
            </a:pPr>
            <a:endParaRPr lang="en-US" sz="2400" dirty="0"/>
          </a:p>
          <a:p>
            <a:endParaRPr lang="en-US"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31" y="3581400"/>
            <a:ext cx="8821737"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1" y="152400"/>
            <a:ext cx="57181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144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100" y="1219200"/>
            <a:ext cx="9144000" cy="5638800"/>
          </a:xfrm>
        </p:spPr>
        <p:txBody>
          <a:bodyPr>
            <a:normAutofit fontScale="62500" lnSpcReduction="20000"/>
          </a:bodyPr>
          <a:lstStyle/>
          <a:p>
            <a:pPr>
              <a:buFont typeface="Wingdings" pitchFamily="2" charset="2"/>
              <a:buChar char="v"/>
            </a:pPr>
            <a:r>
              <a:rPr lang="en-US" sz="3200" dirty="0" smtClean="0"/>
              <a:t> Online social </a:t>
            </a:r>
            <a:r>
              <a:rPr lang="en-US" sz="3200" dirty="0"/>
              <a:t>network has become popular and indispensable for human life.</a:t>
            </a:r>
          </a:p>
          <a:p>
            <a:pPr marL="45720" lvl="0" indent="0">
              <a:buNone/>
            </a:pPr>
            <a:endParaRPr lang="en-US" sz="3200" dirty="0" smtClean="0"/>
          </a:p>
          <a:p>
            <a:pPr lvl="0">
              <a:buFont typeface="Wingdings" pitchFamily="2" charset="2"/>
              <a:buChar char="v"/>
            </a:pPr>
            <a:r>
              <a:rPr lang="en-US" sz="3200" dirty="0" smtClean="0"/>
              <a:t> Online social </a:t>
            </a:r>
            <a:r>
              <a:rPr lang="en-US" sz="3200" dirty="0"/>
              <a:t>network has two types: </a:t>
            </a:r>
            <a:r>
              <a:rPr lang="en-US" sz="3200" dirty="0" smtClean="0"/>
              <a:t>public </a:t>
            </a:r>
            <a:r>
              <a:rPr lang="en-US" sz="3200" dirty="0"/>
              <a:t>social </a:t>
            </a:r>
            <a:r>
              <a:rPr lang="en-US" sz="3200" dirty="0" smtClean="0"/>
              <a:t>network </a:t>
            </a:r>
            <a:r>
              <a:rPr lang="en-US" sz="3200" dirty="0"/>
              <a:t>and </a:t>
            </a:r>
            <a:r>
              <a:rPr lang="en-US" sz="3200" dirty="0" smtClean="0"/>
              <a:t>private social network.</a:t>
            </a:r>
          </a:p>
          <a:p>
            <a:pPr marL="45720" lvl="0" indent="0">
              <a:buNone/>
            </a:pPr>
            <a:endParaRPr lang="en-US" sz="3200" dirty="0"/>
          </a:p>
          <a:p>
            <a:pPr>
              <a:buFont typeface="Wingdings" pitchFamily="2" charset="2"/>
              <a:buChar char="v"/>
            </a:pPr>
            <a:r>
              <a:rPr lang="en-US" sz="3200" dirty="0" smtClean="0"/>
              <a:t> Public </a:t>
            </a:r>
            <a:r>
              <a:rPr lang="en-US" sz="3200" dirty="0"/>
              <a:t>social </a:t>
            </a:r>
            <a:r>
              <a:rPr lang="en-US" sz="3200" dirty="0" smtClean="0"/>
              <a:t>network is open to public to serve big communities </a:t>
            </a:r>
            <a:r>
              <a:rPr lang="en-US" sz="3200" dirty="0"/>
              <a:t>of </a:t>
            </a:r>
            <a:r>
              <a:rPr lang="en-US" sz="3200" dirty="0" smtClean="0"/>
              <a:t>users. </a:t>
            </a:r>
            <a:r>
              <a:rPr lang="en-US" sz="3200" dirty="0"/>
              <a:t>I</a:t>
            </a:r>
            <a:r>
              <a:rPr lang="en-US" sz="3200" dirty="0" smtClean="0"/>
              <a:t>t provides a </a:t>
            </a:r>
            <a:r>
              <a:rPr lang="en-US" sz="3200" dirty="0"/>
              <a:t>several of </a:t>
            </a:r>
            <a:r>
              <a:rPr lang="en-US" sz="3200" dirty="0" smtClean="0"/>
              <a:t>general and common features </a:t>
            </a:r>
            <a:r>
              <a:rPr lang="en-US" sz="3200" dirty="0"/>
              <a:t>to interact and share common </a:t>
            </a:r>
            <a:r>
              <a:rPr lang="en-US" sz="3200" dirty="0" smtClean="0"/>
              <a:t>interests</a:t>
            </a:r>
            <a:r>
              <a:rPr lang="en-US" sz="3200" dirty="0"/>
              <a:t>. For example, Facebook is a public online social network which serves a </a:t>
            </a:r>
            <a:r>
              <a:rPr lang="en-US" sz="3200" dirty="0" smtClean="0"/>
              <a:t>huge </a:t>
            </a:r>
            <a:r>
              <a:rPr lang="en-US" sz="3200" dirty="0"/>
              <a:t>community of </a:t>
            </a:r>
            <a:r>
              <a:rPr lang="en-US" sz="3200" dirty="0" smtClean="0"/>
              <a:t>users.</a:t>
            </a:r>
            <a:endParaRPr lang="en-US" sz="3200" dirty="0"/>
          </a:p>
          <a:p>
            <a:pPr marL="45720" lvl="0" indent="0">
              <a:buNone/>
            </a:pPr>
            <a:endParaRPr lang="en-US" sz="3200" dirty="0"/>
          </a:p>
          <a:p>
            <a:pPr lvl="0">
              <a:buFont typeface="Wingdings" pitchFamily="2" charset="2"/>
              <a:buChar char="v"/>
            </a:pPr>
            <a:r>
              <a:rPr lang="en-US" sz="3200" dirty="0"/>
              <a:t> </a:t>
            </a:r>
            <a:r>
              <a:rPr lang="en-US" sz="3200" dirty="0" smtClean="0"/>
              <a:t>Private social </a:t>
            </a:r>
            <a:r>
              <a:rPr lang="en-US" sz="3200" dirty="0"/>
              <a:t>network </a:t>
            </a:r>
            <a:r>
              <a:rPr lang="en-US" sz="3200" dirty="0" smtClean="0"/>
              <a:t>serves small closed groups such as family members, employees, partners, </a:t>
            </a:r>
            <a:r>
              <a:rPr lang="en-US" sz="3200" dirty="0"/>
              <a:t>or </a:t>
            </a:r>
            <a:r>
              <a:rPr lang="en-US" sz="3200" dirty="0" smtClean="0"/>
              <a:t>colleagues. </a:t>
            </a:r>
            <a:r>
              <a:rPr lang="en-US" sz="3200" dirty="0"/>
              <a:t>It provides </a:t>
            </a:r>
            <a:r>
              <a:rPr lang="en-US" sz="3200" dirty="0" smtClean="0"/>
              <a:t>dedicated features to privates groups such </a:t>
            </a:r>
            <a:r>
              <a:rPr lang="en-US" sz="3200" dirty="0"/>
              <a:t>as </a:t>
            </a:r>
            <a:r>
              <a:rPr lang="en-US" sz="3200" dirty="0" smtClean="0"/>
              <a:t>sharing and tracking locations, sharing books, </a:t>
            </a:r>
            <a:r>
              <a:rPr lang="en-US" sz="3200" dirty="0"/>
              <a:t>upload files of school </a:t>
            </a:r>
            <a:r>
              <a:rPr lang="en-US" sz="3200" dirty="0" smtClean="0"/>
              <a:t>projects, practice programming, and so on. For example, </a:t>
            </a:r>
            <a:r>
              <a:rPr lang="en-US" sz="3200" dirty="0" err="1" smtClean="0"/>
              <a:t>Edmodo</a:t>
            </a:r>
            <a:r>
              <a:rPr lang="en-US" sz="3200" dirty="0"/>
              <a:t> </a:t>
            </a:r>
            <a:r>
              <a:rPr lang="en-US" sz="3200" dirty="0" smtClean="0"/>
              <a:t>private </a:t>
            </a:r>
            <a:r>
              <a:rPr lang="en-US" sz="3200" dirty="0"/>
              <a:t>social network is </a:t>
            </a:r>
            <a:r>
              <a:rPr lang="en-US" sz="3200" dirty="0" smtClean="0"/>
              <a:t>designed </a:t>
            </a:r>
            <a:r>
              <a:rPr lang="en-US" sz="3200" dirty="0"/>
              <a:t>for use in </a:t>
            </a:r>
            <a:r>
              <a:rPr lang="en-US" sz="3200" dirty="0" smtClean="0"/>
              <a:t>education. With </a:t>
            </a:r>
            <a:r>
              <a:rPr lang="en-US" sz="3200" dirty="0" err="1" smtClean="0"/>
              <a:t>Edmodo</a:t>
            </a:r>
            <a:r>
              <a:rPr lang="en-US" sz="3200" dirty="0"/>
              <a:t>, </a:t>
            </a:r>
            <a:r>
              <a:rPr lang="en-US" sz="3200" dirty="0" smtClean="0"/>
              <a:t>teachers </a:t>
            </a:r>
            <a:r>
              <a:rPr lang="en-US" sz="3200" dirty="0"/>
              <a:t>can control student chatter on the main classroom page. </a:t>
            </a:r>
            <a:r>
              <a:rPr lang="en-US" sz="3200" dirty="0" smtClean="0"/>
              <a:t>Students </a:t>
            </a:r>
            <a:r>
              <a:rPr lang="en-US" sz="3200" dirty="0"/>
              <a:t>can upload files of school </a:t>
            </a:r>
            <a:r>
              <a:rPr lang="en-US" sz="3200" dirty="0" smtClean="0"/>
              <a:t>projects. </a:t>
            </a:r>
            <a:r>
              <a:rPr lang="en-US" sz="3200" dirty="0" err="1" smtClean="0"/>
              <a:t>Edmodo</a:t>
            </a:r>
            <a:r>
              <a:rPr lang="en-US" sz="3200" dirty="0" smtClean="0"/>
              <a:t> also has a feature to ensure that no </a:t>
            </a:r>
            <a:r>
              <a:rPr lang="en-US" sz="3200" dirty="0"/>
              <a:t>student will forget to study for tomorrow's quiz once he or she has left school.</a:t>
            </a:r>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t>Introduction</a:t>
            </a:r>
            <a:endParaRPr lang="en-US" sz="5400" dirty="0"/>
          </a:p>
        </p:txBody>
      </p:sp>
    </p:spTree>
    <p:extLst>
      <p:ext uri="{BB962C8B-B14F-4D97-AF65-F5344CB8AC3E}">
        <p14:creationId xmlns:p14="http://schemas.microsoft.com/office/powerpoint/2010/main" val="8561121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762000"/>
            <a:ext cx="8915400" cy="390318"/>
          </a:xfrm>
        </p:spPr>
        <p:txBody>
          <a:bodyPr>
            <a:normAutofit fontScale="92500" lnSpcReduction="20000"/>
          </a:bodyPr>
          <a:lstStyle/>
          <a:p>
            <a:r>
              <a:rPr lang="en-US" dirty="0"/>
              <a:t> </a:t>
            </a:r>
            <a:r>
              <a:rPr lang="en-US" dirty="0" smtClean="0"/>
              <a:t>Four tables as the figure.</a:t>
            </a:r>
            <a:endParaRPr lang="en-US" dirty="0"/>
          </a:p>
          <a:p>
            <a:endParaRPr lang="en-US" sz="2400" dirty="0" smtClean="0"/>
          </a:p>
          <a:p>
            <a:pPr marL="45720" indent="0">
              <a:buNone/>
            </a:pPr>
            <a:endParaRPr lang="en-US" sz="2400" dirty="0"/>
          </a:p>
          <a:p>
            <a:endParaRPr lang="en-US" sz="2400" dirty="0"/>
          </a:p>
        </p:txBody>
      </p:sp>
      <p:sp>
        <p:nvSpPr>
          <p:cNvPr id="4" name="Rectangle 3"/>
          <p:cNvSpPr/>
          <p:nvPr/>
        </p:nvSpPr>
        <p:spPr>
          <a:xfrm>
            <a:off x="38100" y="38099"/>
            <a:ext cx="4229100" cy="584775"/>
          </a:xfrm>
          <a:prstGeom prst="rect">
            <a:avLst/>
          </a:prstGeom>
        </p:spPr>
        <p:txBody>
          <a:bodyPr wrap="square">
            <a:spAutoFit/>
          </a:bodyPr>
          <a:lstStyle/>
          <a:p>
            <a:r>
              <a:rPr lang="en-US" sz="3200" b="1" dirty="0" smtClean="0">
                <a:solidFill>
                  <a:schemeClr val="accent5"/>
                </a:solidFill>
              </a:rPr>
              <a:t>Database </a:t>
            </a:r>
            <a:r>
              <a:rPr lang="en-US" sz="3200" b="1" dirty="0">
                <a:solidFill>
                  <a:schemeClr val="accent5"/>
                </a:solidFill>
              </a:rPr>
              <a:t>Design</a:t>
            </a:r>
          </a:p>
        </p:txBody>
      </p:sp>
      <p:pic>
        <p:nvPicPr>
          <p:cNvPr id="7" name="Picture 6"/>
          <p:cNvPicPr/>
          <p:nvPr/>
        </p:nvPicPr>
        <p:blipFill>
          <a:blip r:embed="rId2"/>
          <a:srcRect/>
          <a:stretch>
            <a:fillRect/>
          </a:stretch>
        </p:blipFill>
        <p:spPr bwMode="auto">
          <a:xfrm>
            <a:off x="3581400" y="0"/>
            <a:ext cx="5257800" cy="6972301"/>
          </a:xfrm>
          <a:prstGeom prst="rect">
            <a:avLst/>
          </a:prstGeom>
          <a:noFill/>
          <a:ln w="9525">
            <a:noFill/>
            <a:miter lim="800000"/>
            <a:headEnd/>
            <a:tailEnd/>
          </a:ln>
        </p:spPr>
      </p:pic>
    </p:spTree>
    <p:extLst>
      <p:ext uri="{BB962C8B-B14F-4D97-AF65-F5344CB8AC3E}">
        <p14:creationId xmlns:p14="http://schemas.microsoft.com/office/powerpoint/2010/main" val="91301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27000" y="1295400"/>
            <a:ext cx="8864600" cy="5334000"/>
          </a:xfrm>
        </p:spPr>
        <p:txBody>
          <a:bodyPr>
            <a:normAutofit/>
          </a:bodyPr>
          <a:lstStyle/>
          <a:p>
            <a:endParaRPr lang="en-US" dirty="0" smtClean="0"/>
          </a:p>
          <a:p>
            <a:r>
              <a:rPr lang="en-US" dirty="0" smtClean="0"/>
              <a:t> Only members</a:t>
            </a:r>
            <a:r>
              <a:rPr lang="en-US" dirty="0"/>
              <a:t>, in a same group, can chat, share, and track each other ‘s locations.</a:t>
            </a:r>
          </a:p>
          <a:p>
            <a:pPr marL="45720" indent="0">
              <a:buNone/>
            </a:pPr>
            <a:r>
              <a:rPr lang="en-US" dirty="0" smtClean="0"/>
              <a:t> </a:t>
            </a:r>
          </a:p>
          <a:p>
            <a:r>
              <a:rPr lang="en-US" dirty="0" smtClean="0"/>
              <a:t>Each user has one “Friends” group. After a user successfully makes friends to other users,  the other users will be put in </a:t>
            </a:r>
            <a:r>
              <a:rPr lang="en-US" dirty="0"/>
              <a:t>“</a:t>
            </a:r>
            <a:r>
              <a:rPr lang="en-US" dirty="0" smtClean="0"/>
              <a:t>Friends” group.</a:t>
            </a:r>
          </a:p>
          <a:p>
            <a:endParaRPr lang="en-US" dirty="0" smtClean="0"/>
          </a:p>
          <a:p>
            <a:r>
              <a:rPr lang="en-US" dirty="0" smtClean="0"/>
              <a:t> Each user can create groups and becomes groups’ owner.</a:t>
            </a:r>
          </a:p>
          <a:p>
            <a:endParaRPr lang="en-US" dirty="0" smtClean="0"/>
          </a:p>
          <a:p>
            <a:r>
              <a:rPr lang="en-US" dirty="0" smtClean="0"/>
              <a:t> Users </a:t>
            </a:r>
            <a:r>
              <a:rPr lang="en-US" dirty="0"/>
              <a:t>can </a:t>
            </a:r>
            <a:r>
              <a:rPr lang="en-US" dirty="0" smtClean="0"/>
              <a:t>join many different groups. </a:t>
            </a:r>
            <a:r>
              <a:rPr lang="en-US" dirty="0"/>
              <a:t>To join a group, a user sends a request to the group owner. At that time, the user is added to table with status value “</a:t>
            </a:r>
            <a:r>
              <a:rPr lang="en-US" b="1" dirty="0"/>
              <a:t>waiting accepted</a:t>
            </a:r>
            <a:r>
              <a:rPr lang="en-US" dirty="0"/>
              <a:t>”. </a:t>
            </a:r>
            <a:endParaRPr lang="en-US" dirty="0" smtClean="0"/>
          </a:p>
          <a:p>
            <a:endParaRPr lang="en-US" dirty="0"/>
          </a:p>
          <a:p>
            <a:endParaRPr lang="en-US" dirty="0" smtClean="0"/>
          </a:p>
          <a:p>
            <a:endParaRPr lang="en-US" dirty="0" smtClean="0"/>
          </a:p>
          <a:p>
            <a:endParaRPr lang="en-US" sz="2400" dirty="0"/>
          </a:p>
          <a:p>
            <a:endParaRPr lang="en-US" sz="2400" dirty="0"/>
          </a:p>
        </p:txBody>
      </p:sp>
      <p:sp>
        <p:nvSpPr>
          <p:cNvPr id="4" name="Rectangle 3"/>
          <p:cNvSpPr/>
          <p:nvPr/>
        </p:nvSpPr>
        <p:spPr>
          <a:xfrm>
            <a:off x="1371600" y="304800"/>
            <a:ext cx="6324600" cy="707886"/>
          </a:xfrm>
          <a:prstGeom prst="rect">
            <a:avLst/>
          </a:prstGeom>
        </p:spPr>
        <p:txBody>
          <a:bodyPr wrap="square">
            <a:spAutoFit/>
          </a:bodyPr>
          <a:lstStyle/>
          <a:p>
            <a:pPr algn="ctr"/>
            <a:r>
              <a:rPr lang="en-US" sz="4000" b="1" dirty="0" smtClean="0">
                <a:solidFill>
                  <a:schemeClr val="accent5"/>
                </a:solidFill>
              </a:rPr>
              <a:t>Group Features</a:t>
            </a:r>
            <a:endParaRPr lang="en-US" sz="4000" b="1" dirty="0">
              <a:solidFill>
                <a:schemeClr val="accent5"/>
              </a:solidFill>
            </a:endParaRPr>
          </a:p>
        </p:txBody>
      </p:sp>
    </p:spTree>
    <p:extLst>
      <p:ext uri="{BB962C8B-B14F-4D97-AF65-F5344CB8AC3E}">
        <p14:creationId xmlns:p14="http://schemas.microsoft.com/office/powerpoint/2010/main" val="39798296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27000" y="1295400"/>
            <a:ext cx="8788400" cy="3048000"/>
          </a:xfrm>
        </p:spPr>
        <p:txBody>
          <a:bodyPr>
            <a:normAutofit/>
          </a:bodyPr>
          <a:lstStyle/>
          <a:p>
            <a:r>
              <a:rPr lang="en-US" dirty="0" smtClean="0"/>
              <a:t>If the group owner accepts the request</a:t>
            </a:r>
            <a:r>
              <a:rPr lang="en-US" dirty="0"/>
              <a:t>, </a:t>
            </a:r>
            <a:r>
              <a:rPr lang="en-US" dirty="0" smtClean="0"/>
              <a:t>the status </a:t>
            </a:r>
            <a:r>
              <a:rPr lang="en-US" dirty="0"/>
              <a:t>value </a:t>
            </a:r>
            <a:r>
              <a:rPr lang="en-US" dirty="0" smtClean="0"/>
              <a:t>is changed to “</a:t>
            </a:r>
            <a:r>
              <a:rPr lang="en-US" b="1" dirty="0" smtClean="0"/>
              <a:t>accepted</a:t>
            </a:r>
            <a:r>
              <a:rPr lang="en-US" dirty="0" smtClean="0"/>
              <a:t>”</a:t>
            </a:r>
          </a:p>
          <a:p>
            <a:r>
              <a:rPr lang="en-US" dirty="0" smtClean="0"/>
              <a:t> If </a:t>
            </a:r>
            <a:r>
              <a:rPr lang="en-US" dirty="0"/>
              <a:t>the group owner </a:t>
            </a:r>
            <a:r>
              <a:rPr lang="en-US" dirty="0" smtClean="0"/>
              <a:t>denies the </a:t>
            </a:r>
            <a:r>
              <a:rPr lang="en-US" dirty="0"/>
              <a:t>request, the </a:t>
            </a:r>
            <a:r>
              <a:rPr lang="en-US" dirty="0" smtClean="0"/>
              <a:t>user is removed out of table.</a:t>
            </a:r>
          </a:p>
          <a:p>
            <a:r>
              <a:rPr lang="en-US" dirty="0"/>
              <a:t> </a:t>
            </a:r>
            <a:r>
              <a:rPr lang="en-US" dirty="0" smtClean="0"/>
              <a:t>The group owner is able to delete a user from his or her group even he or she accepted the joining request before.</a:t>
            </a:r>
          </a:p>
          <a:p>
            <a:r>
              <a:rPr lang="en-US" dirty="0"/>
              <a:t> </a:t>
            </a:r>
            <a:r>
              <a:rPr lang="en-US" dirty="0" smtClean="0"/>
              <a:t>The </a:t>
            </a:r>
            <a:r>
              <a:rPr lang="en-US" dirty="0"/>
              <a:t>group </a:t>
            </a:r>
            <a:r>
              <a:rPr lang="en-US" dirty="0" smtClean="0"/>
              <a:t>owner is able to delete his or her own group.</a:t>
            </a:r>
            <a:endParaRPr lang="en-US" dirty="0"/>
          </a:p>
          <a:p>
            <a:endParaRPr lang="en-US" dirty="0" smtClean="0"/>
          </a:p>
          <a:p>
            <a:pPr marL="45720" indent="0">
              <a:buNone/>
            </a:pPr>
            <a:endParaRPr lang="en-US" sz="2400" dirty="0"/>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76200"/>
            <a:ext cx="6327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99" y="4038600"/>
            <a:ext cx="303984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9382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95400"/>
            <a:ext cx="8782050" cy="5105400"/>
          </a:xfrm>
        </p:spPr>
        <p:txBody>
          <a:bodyPr>
            <a:normAutofit/>
          </a:bodyPr>
          <a:lstStyle/>
          <a:p>
            <a:pPr marL="45720" indent="0">
              <a:buNone/>
            </a:pPr>
            <a:endParaRPr lang="en-US" sz="2400" dirty="0" smtClean="0"/>
          </a:p>
          <a:p>
            <a:r>
              <a:rPr lang="en-US" sz="2400" dirty="0"/>
              <a:t> </a:t>
            </a:r>
            <a:r>
              <a:rPr lang="en-US" sz="2400" dirty="0" smtClean="0"/>
              <a:t>The server module has been deployed on cloud amazon EC2.</a:t>
            </a:r>
          </a:p>
          <a:p>
            <a:endParaRPr lang="en-US" sz="2400" dirty="0" smtClean="0"/>
          </a:p>
          <a:p>
            <a:r>
              <a:rPr lang="en-US" sz="2400" dirty="0" smtClean="0"/>
              <a:t> The clients can use browsers or a client Android application to communicate each other via the server module. </a:t>
            </a:r>
          </a:p>
          <a:p>
            <a:endParaRPr lang="en-US" sz="2400" dirty="0"/>
          </a:p>
          <a:p>
            <a:r>
              <a:rPr lang="en-US" sz="2400" dirty="0" smtClean="0"/>
              <a:t> The server module supports core features such as Group management, Chat, Tracking </a:t>
            </a:r>
            <a:r>
              <a:rPr lang="en-US" sz="2400" dirty="0"/>
              <a:t>L</a:t>
            </a:r>
            <a:r>
              <a:rPr lang="en-US" sz="2400" dirty="0" smtClean="0"/>
              <a:t>ocation, and extended features such </a:t>
            </a:r>
            <a:r>
              <a:rPr lang="en-US" sz="2400" dirty="0"/>
              <a:t>as Python Fun, Car Tracking, Earthquake Info. </a:t>
            </a:r>
          </a:p>
          <a:p>
            <a:pPr marL="45720" indent="0">
              <a:buNone/>
            </a:pPr>
            <a:endParaRPr lang="en-US" sz="2400" dirty="0" smtClean="0"/>
          </a:p>
          <a:p>
            <a:endParaRPr lang="en-US" sz="2400" dirty="0" smtClean="0"/>
          </a:p>
          <a:p>
            <a:pPr marL="45720" indent="0">
              <a:buNone/>
            </a:pP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Accomplishment</a:t>
            </a:r>
            <a:endParaRPr lang="en-US" sz="5400" dirty="0"/>
          </a:p>
        </p:txBody>
      </p:sp>
    </p:spTree>
    <p:extLst>
      <p:ext uri="{BB962C8B-B14F-4D97-AF65-F5344CB8AC3E}">
        <p14:creationId xmlns:p14="http://schemas.microsoft.com/office/powerpoint/2010/main" val="494809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990600"/>
            <a:ext cx="9010650" cy="1295400"/>
          </a:xfrm>
        </p:spPr>
        <p:txBody>
          <a:bodyPr>
            <a:normAutofit fontScale="85000" lnSpcReduction="20000"/>
          </a:bodyPr>
          <a:lstStyle/>
          <a:p>
            <a:r>
              <a:rPr lang="en-US" sz="2400" dirty="0"/>
              <a:t> </a:t>
            </a:r>
            <a:r>
              <a:rPr lang="en-US" sz="2400" dirty="0" smtClean="0"/>
              <a:t>After log in successfully, the </a:t>
            </a:r>
            <a:r>
              <a:rPr lang="en-US" sz="2400" dirty="0"/>
              <a:t>logged-in </a:t>
            </a:r>
            <a:r>
              <a:rPr lang="en-US" sz="2400" dirty="0" smtClean="0"/>
              <a:t>user has some icons to interact such as </a:t>
            </a:r>
            <a:r>
              <a:rPr lang="en-US" sz="2400" dirty="0"/>
              <a:t>G</a:t>
            </a:r>
            <a:r>
              <a:rPr lang="en-US" sz="2400" dirty="0" smtClean="0"/>
              <a:t>roup Management, Chat, Friends Locations, User Settings, Make Friends. </a:t>
            </a:r>
          </a:p>
          <a:p>
            <a:r>
              <a:rPr lang="en-US" sz="2400" dirty="0"/>
              <a:t> </a:t>
            </a:r>
            <a:r>
              <a:rPr lang="en-US" sz="2400" dirty="0" smtClean="0"/>
              <a:t>Clicking More icon, users can go to next page of features. </a:t>
            </a:r>
          </a:p>
          <a:p>
            <a:pPr marL="45720" indent="0">
              <a:buNone/>
            </a:pP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Main Page</a:t>
            </a:r>
            <a:endParaRPr lang="en-US" sz="4800" dirty="0">
              <a:solidFill>
                <a:schemeClr val="accent4">
                  <a:lumMod val="75000"/>
                </a:schemeClr>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635" y="2667000"/>
            <a:ext cx="2789138" cy="397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715000"/>
            <a:ext cx="3429000"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600" y="2589213"/>
            <a:ext cx="2587586" cy="401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86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The </a:t>
            </a:r>
            <a:r>
              <a:rPr lang="en-US" sz="2400" dirty="0"/>
              <a:t>Group </a:t>
            </a:r>
            <a:r>
              <a:rPr lang="en-US" sz="2400" dirty="0" smtClean="0"/>
              <a:t>Management option has 5 icons: Create Groups, Delete Groups, Join Groups, Joined Groups, Your Own Groups. </a:t>
            </a: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Group Management</a:t>
            </a:r>
            <a:endParaRPr lang="en-US" sz="4800" dirty="0">
              <a:solidFill>
                <a:schemeClr val="accent4">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790" y="2438400"/>
            <a:ext cx="258204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335" y="2438400"/>
            <a:ext cx="262112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828800" y="4876800"/>
            <a:ext cx="3276600" cy="0"/>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664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Users can create groups by clicking Create Groups icon</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Create Groups</a:t>
            </a:r>
            <a:endParaRPr lang="en-US" sz="4800" dirty="0">
              <a:solidFill>
                <a:schemeClr val="accent4">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20" y="2286000"/>
            <a:ext cx="22658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2355683"/>
            <a:ext cx="2258197"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285999"/>
            <a:ext cx="2286000" cy="334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921793"/>
            <a:ext cx="2438400"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257800" y="35814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9416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Users can delete groups by clicking Delete Groups icon</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Delete Groups</a:t>
            </a:r>
            <a:endParaRPr lang="en-US" sz="4800" dirty="0">
              <a:solidFill>
                <a:schemeClr val="accent4">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20" y="2286000"/>
            <a:ext cx="22658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21793"/>
            <a:ext cx="1219199"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498" y="2241718"/>
            <a:ext cx="2268285" cy="334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5334000" y="34290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200" y="2249414"/>
            <a:ext cx="2290763" cy="334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608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Users can join groups by clicking Join Groups icon</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Join Groups</a:t>
            </a:r>
            <a:endParaRPr lang="en-US" sz="4800" dirty="0">
              <a:solidFill>
                <a:schemeClr val="accent4">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20" y="2286000"/>
            <a:ext cx="22658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82985"/>
            <a:ext cx="2209800"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67707"/>
            <a:ext cx="2285725" cy="331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5334000" y="46482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5145" y="2229039"/>
            <a:ext cx="2382528" cy="339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2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After a user clicks Yes, the request goes to </a:t>
            </a:r>
            <a:r>
              <a:rPr lang="en-US" sz="2400" dirty="0" err="1" smtClean="0"/>
              <a:t>Resquest</a:t>
            </a:r>
            <a:r>
              <a:rPr lang="en-US" sz="2400" dirty="0" smtClean="0"/>
              <a:t> Alert box of the group owner.</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Join Groups</a:t>
            </a:r>
            <a:endParaRPr lang="en-US" sz="4800" dirty="0">
              <a:solidFill>
                <a:schemeClr val="accent4">
                  <a:lumMod val="75000"/>
                </a:schemeClr>
              </a:solidFill>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15278"/>
            <a:ext cx="2248930" cy="32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560468"/>
            <a:ext cx="1905000" cy="325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057400" y="3657600"/>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549979"/>
            <a:ext cx="2133600" cy="345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p:nvPr/>
        </p:nvCxnSpPr>
        <p:spPr>
          <a:xfrm>
            <a:off x="4572000" y="5257800"/>
            <a:ext cx="1524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05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43000"/>
            <a:ext cx="9144000" cy="5638800"/>
          </a:xfrm>
        </p:spPr>
        <p:txBody>
          <a:bodyPr>
            <a:normAutofit fontScale="92500" lnSpcReduction="10000"/>
          </a:bodyPr>
          <a:lstStyle/>
          <a:p>
            <a:pPr marL="45720" indent="0">
              <a:buNone/>
            </a:pPr>
            <a:endParaRPr lang="en-US" sz="3200" dirty="0"/>
          </a:p>
          <a:p>
            <a:pPr lvl="0">
              <a:buFont typeface="Wingdings" pitchFamily="2" charset="2"/>
              <a:buChar char="v"/>
            </a:pPr>
            <a:r>
              <a:rPr lang="en-US" sz="3200" dirty="0" smtClean="0"/>
              <a:t> </a:t>
            </a:r>
            <a:r>
              <a:rPr lang="en-US" sz="3200" dirty="0"/>
              <a:t> Tracking location </a:t>
            </a:r>
            <a:r>
              <a:rPr lang="en-US" sz="3200" dirty="0" smtClean="0"/>
              <a:t>allows </a:t>
            </a:r>
            <a:r>
              <a:rPr lang="en-US" sz="3200" dirty="0"/>
              <a:t>a user tracking location of other users who are carrying a built-in GPS mobile device</a:t>
            </a:r>
            <a:r>
              <a:rPr lang="en-US" sz="3200" dirty="0" smtClean="0"/>
              <a:t>. For example,</a:t>
            </a:r>
            <a:r>
              <a:rPr lang="en-US" sz="3200" dirty="0"/>
              <a:t> </a:t>
            </a:r>
            <a:r>
              <a:rPr lang="en-US" sz="3200" dirty="0" smtClean="0"/>
              <a:t>Facebook has a function to </a:t>
            </a:r>
            <a:r>
              <a:rPr lang="en-US" sz="3200" dirty="0"/>
              <a:t>see locations of other users, but only one user at a </a:t>
            </a:r>
            <a:r>
              <a:rPr lang="en-US" sz="3200" dirty="0" smtClean="0"/>
              <a:t>time. </a:t>
            </a:r>
          </a:p>
          <a:p>
            <a:pPr marL="45720" lvl="0" indent="0">
              <a:buNone/>
            </a:pPr>
            <a:endParaRPr lang="en-US" sz="3200" dirty="0"/>
          </a:p>
          <a:p>
            <a:pPr>
              <a:buFont typeface="Wingdings" pitchFamily="2" charset="2"/>
              <a:buChar char="v"/>
            </a:pPr>
            <a:r>
              <a:rPr lang="en-US" sz="3200" dirty="0" smtClean="0"/>
              <a:t> </a:t>
            </a:r>
            <a:r>
              <a:rPr lang="en-US" sz="3200" dirty="0"/>
              <a:t>Tracking location feature </a:t>
            </a:r>
            <a:r>
              <a:rPr lang="en-US" sz="3200" dirty="0" smtClean="0"/>
              <a:t>is more useful if it is </a:t>
            </a:r>
            <a:r>
              <a:rPr lang="en-US" sz="3200" dirty="0"/>
              <a:t>not limit tracking one user at one time, but also tracking multiple users at a time. It also supports group management which allows a user manages targets into groups for monitoring their locations.</a:t>
            </a:r>
          </a:p>
          <a:p>
            <a:pPr>
              <a:buFont typeface="Wingdings" pitchFamily="2" charset="2"/>
              <a:buChar char="v"/>
            </a:pPr>
            <a:endParaRPr lang="en-US" sz="3200" dirty="0" smtClean="0"/>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t>Introduction</a:t>
            </a:r>
            <a:endParaRPr lang="en-US" sz="5400" dirty="0"/>
          </a:p>
        </p:txBody>
      </p:sp>
    </p:spTree>
    <p:extLst>
      <p:ext uri="{BB962C8B-B14F-4D97-AF65-F5344CB8AC3E}">
        <p14:creationId xmlns:p14="http://schemas.microsoft.com/office/powerpoint/2010/main" val="2906273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The group owner can accept, or deny, or decide later.</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Join Groups</a:t>
            </a:r>
            <a:endParaRPr lang="en-US" sz="4800" dirty="0">
              <a:solidFill>
                <a:schemeClr val="accent4">
                  <a:lumMod val="75000"/>
                </a:schemeClr>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054" y="2755898"/>
            <a:ext cx="2094345" cy="338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755900"/>
            <a:ext cx="2119927"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352799" y="3657600"/>
            <a:ext cx="144780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795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990600"/>
          </a:xfrm>
        </p:spPr>
        <p:txBody>
          <a:bodyPr>
            <a:normAutofit/>
          </a:bodyPr>
          <a:lstStyle/>
          <a:p>
            <a:r>
              <a:rPr lang="en-US" sz="2400" dirty="0" smtClean="0"/>
              <a:t> Users can see groups, which they did join, by clicking Joined Groups icon. Also, users can quit groups which </a:t>
            </a:r>
            <a:r>
              <a:rPr lang="en-US" sz="2400" dirty="0"/>
              <a:t>they did join</a:t>
            </a:r>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Joined Groups</a:t>
            </a:r>
            <a:endParaRPr lang="en-US" sz="4800" dirty="0">
              <a:solidFill>
                <a:schemeClr val="accent4">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19" y="3048000"/>
            <a:ext cx="22658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199" y="3017043"/>
            <a:ext cx="2340710" cy="33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2057399" y="44958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88344" y="42672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143" y="3004343"/>
            <a:ext cx="2321803" cy="335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2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600200"/>
          </a:xfrm>
        </p:spPr>
        <p:txBody>
          <a:bodyPr>
            <a:normAutofit/>
          </a:bodyPr>
          <a:lstStyle/>
          <a:p>
            <a:r>
              <a:rPr lang="en-US" sz="2400" dirty="0" smtClean="0"/>
              <a:t> Users can see all of their </a:t>
            </a:r>
            <a:r>
              <a:rPr lang="en-US" sz="2400" dirty="0"/>
              <a:t>own groups by clicking </a:t>
            </a:r>
            <a:r>
              <a:rPr lang="en-US" sz="2400" dirty="0" smtClean="0"/>
              <a:t>Your Own Groups </a:t>
            </a:r>
            <a:r>
              <a:rPr lang="en-US" sz="2400" dirty="0"/>
              <a:t>icon. </a:t>
            </a:r>
            <a:r>
              <a:rPr lang="en-US" sz="2400" dirty="0" smtClean="0"/>
              <a:t>Users can also see all of members in a group. </a:t>
            </a:r>
          </a:p>
          <a:p>
            <a:r>
              <a:rPr lang="en-US" sz="2400" dirty="0" smtClean="0"/>
              <a:t> The group </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a:solidFill>
                  <a:schemeClr val="accent4">
                    <a:lumMod val="75000"/>
                  </a:schemeClr>
                </a:solidFill>
              </a:rPr>
              <a:t>Your Own Groups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19" y="2993952"/>
            <a:ext cx="22658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954956" y="5051352"/>
            <a:ext cx="209304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378" y="2955852"/>
            <a:ext cx="2262120" cy="337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5321296" y="4114800"/>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296" y="2955851"/>
            <a:ext cx="2291324" cy="337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8924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990600"/>
          </a:xfrm>
        </p:spPr>
        <p:txBody>
          <a:bodyPr>
            <a:normAutofit/>
          </a:bodyPr>
          <a:lstStyle/>
          <a:p>
            <a:r>
              <a:rPr lang="en-US" sz="2400" dirty="0" smtClean="0"/>
              <a:t> The group owner is able to delete a member out of the group.</a:t>
            </a:r>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a:solidFill>
                  <a:schemeClr val="accent4">
                    <a:lumMod val="75000"/>
                  </a:schemeClr>
                </a:solidFill>
              </a:rPr>
              <a:t>Your Own Groups</a:t>
            </a:r>
          </a:p>
        </p:txBody>
      </p:sp>
      <p:cxnSp>
        <p:nvCxnSpPr>
          <p:cNvPr id="13" name="Straight Arrow Connector 12"/>
          <p:cNvCxnSpPr/>
          <p:nvPr/>
        </p:nvCxnSpPr>
        <p:spPr>
          <a:xfrm>
            <a:off x="3962400" y="3713238"/>
            <a:ext cx="1066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2653799"/>
            <a:ext cx="2294843" cy="337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41099"/>
            <a:ext cx="2239326" cy="334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34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3350" y="1219200"/>
            <a:ext cx="9010650" cy="1066800"/>
          </a:xfrm>
        </p:spPr>
        <p:txBody>
          <a:bodyPr>
            <a:normAutofit/>
          </a:bodyPr>
          <a:lstStyle/>
          <a:p>
            <a:r>
              <a:rPr lang="en-US" sz="2400" dirty="0" smtClean="0"/>
              <a:t> </a:t>
            </a:r>
            <a:r>
              <a:rPr lang="en-US" sz="2400" dirty="0"/>
              <a:t>The Friends Locations option provides a list of all groups which the logged-in user owns and </a:t>
            </a:r>
            <a:r>
              <a:rPr lang="en-US" sz="2400" dirty="0" smtClean="0"/>
              <a:t>joined. </a:t>
            </a: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Friends Locations</a:t>
            </a:r>
            <a:endParaRPr lang="en-US" sz="4800" dirty="0">
              <a:solidFill>
                <a:schemeClr val="accent4">
                  <a:lumMod val="75000"/>
                </a:schemeClr>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35" y="2438400"/>
            <a:ext cx="262112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828800" y="4038600"/>
            <a:ext cx="3276600" cy="0"/>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438400"/>
            <a:ext cx="2591480" cy="382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7882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1066800"/>
          </a:xfrm>
        </p:spPr>
        <p:txBody>
          <a:bodyPr>
            <a:normAutofit/>
          </a:bodyPr>
          <a:lstStyle/>
          <a:p>
            <a:r>
              <a:rPr lang="en-US" sz="2400" dirty="0" smtClean="0"/>
              <a:t>The </a:t>
            </a:r>
            <a:r>
              <a:rPr lang="en-US" sz="2400" dirty="0"/>
              <a:t>logged-in</a:t>
            </a:r>
            <a:r>
              <a:rPr lang="en-US" sz="2400" dirty="0" smtClean="0"/>
              <a:t> user can get all users of a group and track its members’ locations.</a:t>
            </a:r>
            <a:endParaRPr lang="en-US" sz="2400" dirty="0"/>
          </a:p>
          <a:p>
            <a:pPr marL="45720" indent="0">
              <a:buNone/>
            </a:pPr>
            <a:endParaRPr lang="en-US" sz="2400" dirty="0"/>
          </a:p>
          <a:p>
            <a:endParaRPr lang="en-US" sz="2400" dirty="0" smtClean="0"/>
          </a:p>
          <a:p>
            <a:pPr marL="45720" indent="0">
              <a:buNone/>
            </a:pPr>
            <a:endParaRPr lang="en-US" sz="2400" dirty="0"/>
          </a:p>
          <a:p>
            <a:endParaRPr lang="en-US" sz="2400"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32845"/>
            <a:ext cx="2490749"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90250"/>
            <a:ext cx="2552700" cy="369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5334000" y="3505200"/>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Friends Locations</a:t>
            </a:r>
            <a:endParaRPr lang="en-US" sz="4800" dirty="0">
              <a:solidFill>
                <a:schemeClr val="accent4">
                  <a:lumMod val="75000"/>
                </a:schemeClr>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532845"/>
            <a:ext cx="2363776" cy="349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2438400" y="425184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2204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1066800"/>
          </a:xfrm>
        </p:spPr>
        <p:txBody>
          <a:bodyPr>
            <a:normAutofit fontScale="92500" lnSpcReduction="10000"/>
          </a:bodyPr>
          <a:lstStyle/>
          <a:p>
            <a:r>
              <a:rPr lang="en-US" sz="2400" dirty="0"/>
              <a:t> The </a:t>
            </a:r>
            <a:r>
              <a:rPr lang="en-US" sz="2400" dirty="0" smtClean="0"/>
              <a:t>User Setting menu has 2 icons: Change Password and Location Setting. With the </a:t>
            </a:r>
            <a:r>
              <a:rPr lang="en-US" sz="2400" dirty="0"/>
              <a:t>Location </a:t>
            </a:r>
            <a:r>
              <a:rPr lang="en-US" sz="2400" dirty="0" smtClean="0"/>
              <a:t>Setting option, a user can turn on or off broadcasting his or her location.</a:t>
            </a:r>
            <a:endParaRPr lang="en-US" sz="2400" dirty="0"/>
          </a:p>
          <a:p>
            <a:endParaRPr lang="en-US" sz="2400" dirty="0" smtClean="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User Setting</a:t>
            </a:r>
            <a:endParaRPr lang="en-US" sz="54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693" y="2603500"/>
            <a:ext cx="2614614" cy="376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590800"/>
            <a:ext cx="2632787" cy="376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5270216" y="3429000"/>
            <a:ext cx="1130584" cy="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33084"/>
            <a:ext cx="2620963"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2134109" y="3429000"/>
            <a:ext cx="1130584" cy="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557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1066800"/>
          </a:xfrm>
        </p:spPr>
        <p:txBody>
          <a:bodyPr>
            <a:normAutofit fontScale="92500" lnSpcReduction="10000"/>
          </a:bodyPr>
          <a:lstStyle/>
          <a:p>
            <a:r>
              <a:rPr lang="en-US" sz="2400" dirty="0"/>
              <a:t> The </a:t>
            </a:r>
            <a:r>
              <a:rPr lang="en-US" sz="2400" dirty="0" smtClean="0"/>
              <a:t>Make Friends provides the logged-in user a list of all users who registered to use the server. From here, the logged-in user can make friends with other users.</a:t>
            </a:r>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Make Friends</a:t>
            </a:r>
            <a:endParaRPr lang="en-US" sz="54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769595"/>
            <a:ext cx="2283311" cy="330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2" y="2769595"/>
            <a:ext cx="2387598" cy="344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5346701" y="4373887"/>
            <a:ext cx="110490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782295"/>
            <a:ext cx="2286000" cy="325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2006595" y="4724400"/>
            <a:ext cx="111760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43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1066800"/>
          </a:xfrm>
        </p:spPr>
        <p:txBody>
          <a:bodyPr>
            <a:normAutofit fontScale="92500" lnSpcReduction="10000"/>
          </a:bodyPr>
          <a:lstStyle/>
          <a:p>
            <a:r>
              <a:rPr lang="en-US" sz="2400" dirty="0"/>
              <a:t> After </a:t>
            </a:r>
            <a:r>
              <a:rPr lang="en-US" sz="2400" dirty="0" smtClean="0"/>
              <a:t>Yes is clicked, </a:t>
            </a:r>
            <a:r>
              <a:rPr lang="en-US" sz="2400" dirty="0"/>
              <a:t>the request goes to </a:t>
            </a:r>
            <a:r>
              <a:rPr lang="en-US" sz="2400" dirty="0" err="1"/>
              <a:t>Resquest</a:t>
            </a:r>
            <a:r>
              <a:rPr lang="en-US" sz="2400" dirty="0"/>
              <a:t> Alert box of the </a:t>
            </a:r>
            <a:r>
              <a:rPr lang="en-US" sz="2400" dirty="0" smtClean="0"/>
              <a:t>requested user. </a:t>
            </a:r>
            <a:r>
              <a:rPr lang="en-US" sz="2400" dirty="0"/>
              <a:t>The requested </a:t>
            </a:r>
            <a:r>
              <a:rPr lang="en-US" sz="2400" dirty="0" smtClean="0"/>
              <a:t>user can </a:t>
            </a:r>
            <a:r>
              <a:rPr lang="en-US" sz="2400" dirty="0"/>
              <a:t>accept, or deny, or decide later.</a:t>
            </a:r>
          </a:p>
          <a:p>
            <a:endParaRPr lang="en-US" sz="2400" dirty="0"/>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Make Friends</a:t>
            </a:r>
            <a:endParaRPr lang="en-US" sz="5400" dirty="0"/>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3070480"/>
            <a:ext cx="2220195" cy="320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1524000" y="4267200"/>
            <a:ext cx="110490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35082"/>
            <a:ext cx="2002548" cy="322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509" y="3070480"/>
            <a:ext cx="1915491" cy="322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643" y="3083991"/>
            <a:ext cx="1976438"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a:off x="4019549" y="5778500"/>
            <a:ext cx="85725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58781" y="3886200"/>
            <a:ext cx="42386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845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1066800"/>
          </a:xfrm>
        </p:spPr>
        <p:txBody>
          <a:bodyPr>
            <a:normAutofit/>
          </a:bodyPr>
          <a:lstStyle/>
          <a:p>
            <a:r>
              <a:rPr lang="en-US" sz="2400" dirty="0" smtClean="0"/>
              <a:t> The </a:t>
            </a:r>
            <a:r>
              <a:rPr lang="en-US" sz="2400" dirty="0"/>
              <a:t>logged-in </a:t>
            </a:r>
            <a:r>
              <a:rPr lang="en-US" sz="2400" dirty="0" smtClean="0"/>
              <a:t>user can send messages or chat </a:t>
            </a:r>
            <a:r>
              <a:rPr lang="en-US" sz="2400" dirty="0"/>
              <a:t>with </a:t>
            </a:r>
            <a:r>
              <a:rPr lang="en-US" sz="2400" dirty="0" smtClean="0"/>
              <a:t>other users.</a:t>
            </a:r>
          </a:p>
          <a:p>
            <a:pPr marL="45720" indent="0">
              <a:buNone/>
            </a:pPr>
            <a:endParaRPr lang="en-US" sz="2400" dirty="0"/>
          </a:p>
          <a:p>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Chat</a:t>
            </a:r>
            <a:endParaRPr lang="en-US" sz="54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19400"/>
            <a:ext cx="2133600" cy="343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2819400"/>
            <a:ext cx="2057400" cy="337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501" y="2756985"/>
            <a:ext cx="2197100" cy="35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2590800" y="3581400"/>
            <a:ext cx="95250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10200" y="4395773"/>
            <a:ext cx="100330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842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43000"/>
            <a:ext cx="9144000" cy="5638800"/>
          </a:xfrm>
        </p:spPr>
        <p:txBody>
          <a:bodyPr>
            <a:normAutofit/>
          </a:bodyPr>
          <a:lstStyle/>
          <a:p>
            <a:pPr>
              <a:buFont typeface="Wingdings" pitchFamily="2" charset="2"/>
              <a:buChar char="v"/>
            </a:pPr>
            <a:r>
              <a:rPr lang="en-US" sz="3200" dirty="0" smtClean="0"/>
              <a:t> With </a:t>
            </a:r>
            <a:r>
              <a:rPr lang="en-US" sz="3200" dirty="0"/>
              <a:t>the growing number of mobile platforms, mobile application development for multiple platforms becomes more </a:t>
            </a:r>
            <a:r>
              <a:rPr lang="en-US" sz="3200" dirty="0" smtClean="0"/>
              <a:t>complex and consumes </a:t>
            </a:r>
            <a:r>
              <a:rPr lang="en-US" sz="3200" dirty="0"/>
              <a:t>more time and more money for labors</a:t>
            </a:r>
            <a:r>
              <a:rPr lang="en-US" sz="3200" dirty="0" smtClean="0"/>
              <a:t>.</a:t>
            </a:r>
          </a:p>
          <a:p>
            <a:pPr marL="45720" indent="0">
              <a:buNone/>
            </a:pPr>
            <a:endParaRPr lang="en-US" sz="3200" dirty="0"/>
          </a:p>
          <a:p>
            <a:pPr>
              <a:buFont typeface="Wingdings" pitchFamily="2" charset="2"/>
              <a:buChar char="v"/>
            </a:pPr>
            <a:r>
              <a:rPr lang="en-US" sz="3200" dirty="0" smtClean="0"/>
              <a:t> To </a:t>
            </a:r>
            <a:r>
              <a:rPr lang="en-US" sz="3200" dirty="0"/>
              <a:t>relieve this scenario, cross mobile platform solution emerges as a good solution</a:t>
            </a:r>
            <a:r>
              <a:rPr lang="en-US" sz="3200" dirty="0" smtClean="0"/>
              <a:t>. It reduces cost and shortens time of mobile application development.</a:t>
            </a:r>
            <a:endParaRPr lang="en-US" sz="3200" dirty="0"/>
          </a:p>
          <a:p>
            <a:pPr marL="45720" indent="0">
              <a:buNone/>
            </a:pPr>
            <a:endParaRPr lang="en-US" sz="3200" dirty="0"/>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t>Introduction</a:t>
            </a:r>
            <a:endParaRPr lang="en-US" sz="5400" dirty="0"/>
          </a:p>
        </p:txBody>
      </p:sp>
    </p:spTree>
    <p:extLst>
      <p:ext uri="{BB962C8B-B14F-4D97-AF65-F5344CB8AC3E}">
        <p14:creationId xmlns:p14="http://schemas.microsoft.com/office/powerpoint/2010/main" val="9154942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533400"/>
          </a:xfrm>
        </p:spPr>
        <p:txBody>
          <a:bodyPr>
            <a:normAutofit fontScale="92500"/>
          </a:bodyPr>
          <a:lstStyle/>
          <a:p>
            <a:r>
              <a:rPr lang="en-US" sz="2400" dirty="0"/>
              <a:t> The logged-in user can send messages or chat with other users.</a:t>
            </a:r>
          </a:p>
          <a:p>
            <a:endParaRPr lang="en-US" sz="2400" dirty="0"/>
          </a:p>
        </p:txBody>
      </p:sp>
      <p:sp>
        <p:nvSpPr>
          <p:cNvPr id="2" name="Rectangle 1"/>
          <p:cNvSpPr/>
          <p:nvPr/>
        </p:nvSpPr>
        <p:spPr>
          <a:xfrm>
            <a:off x="0" y="50800"/>
            <a:ext cx="9144000" cy="1661993"/>
          </a:xfrm>
          <a:prstGeom prst="rect">
            <a:avLst/>
          </a:prstGeom>
        </p:spPr>
        <p:txBody>
          <a:bodyPr wrap="square">
            <a:spAutoFit/>
          </a:bodyPr>
          <a:lstStyle/>
          <a:p>
            <a:pPr algn="ctr"/>
            <a:r>
              <a:rPr lang="en-US" sz="4800" dirty="0" smtClean="0">
                <a:solidFill>
                  <a:schemeClr val="accent4">
                    <a:lumMod val="75000"/>
                  </a:schemeClr>
                </a:solidFill>
              </a:rPr>
              <a:t>Chat</a:t>
            </a:r>
            <a:endParaRPr lang="en-US" sz="4800" dirty="0">
              <a:solidFill>
                <a:schemeClr val="accent4">
                  <a:lumMod val="75000"/>
                </a:schemeClr>
              </a:solidFill>
            </a:endParaRPr>
          </a:p>
          <a:p>
            <a:pPr algn="ctr"/>
            <a:endParaRPr lang="en-US" sz="5400" dirty="0"/>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58255"/>
            <a:ext cx="2120900" cy="339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016000" y="5867400"/>
            <a:ext cx="218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57800" y="3810000"/>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819400"/>
            <a:ext cx="2204104" cy="333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700" y="2719066"/>
            <a:ext cx="2286000" cy="347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7619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3"/>
            <a:ext cx="9010650" cy="533400"/>
          </a:xfrm>
        </p:spPr>
        <p:txBody>
          <a:bodyPr>
            <a:normAutofit fontScale="92500"/>
          </a:bodyPr>
          <a:lstStyle/>
          <a:p>
            <a:r>
              <a:rPr lang="en-US" sz="2400" dirty="0"/>
              <a:t> The logged-in user can send messages or chat with other users.</a:t>
            </a:r>
          </a:p>
          <a:p>
            <a:endParaRPr lang="en-US" sz="2400" dirty="0"/>
          </a:p>
        </p:txBody>
      </p:sp>
      <p:sp>
        <p:nvSpPr>
          <p:cNvPr id="2" name="Rectangle 1"/>
          <p:cNvSpPr/>
          <p:nvPr/>
        </p:nvSpPr>
        <p:spPr>
          <a:xfrm>
            <a:off x="0" y="50800"/>
            <a:ext cx="9144000" cy="1661993"/>
          </a:xfrm>
          <a:prstGeom prst="rect">
            <a:avLst/>
          </a:prstGeom>
        </p:spPr>
        <p:txBody>
          <a:bodyPr wrap="square">
            <a:spAutoFit/>
          </a:bodyPr>
          <a:lstStyle/>
          <a:p>
            <a:pPr algn="ctr"/>
            <a:r>
              <a:rPr lang="en-US" sz="4800" dirty="0" smtClean="0">
                <a:solidFill>
                  <a:schemeClr val="accent4">
                    <a:lumMod val="75000"/>
                  </a:schemeClr>
                </a:solidFill>
              </a:rPr>
              <a:t>Chat</a:t>
            </a:r>
            <a:endParaRPr lang="en-US" sz="4800" dirty="0">
              <a:solidFill>
                <a:schemeClr val="accent4">
                  <a:lumMod val="75000"/>
                </a:schemeClr>
              </a:solidFill>
            </a:endParaRPr>
          </a:p>
          <a:p>
            <a:pPr algn="ctr"/>
            <a:endParaRPr lang="en-US" sz="54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225334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700" y="2243254"/>
            <a:ext cx="2286000" cy="346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120" y="2251927"/>
            <a:ext cx="241557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2247900" y="3886200"/>
            <a:ext cx="1320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854700" y="3581400"/>
            <a:ext cx="78142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54700" y="3886200"/>
            <a:ext cx="78142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145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878007"/>
          </a:xfrm>
        </p:spPr>
        <p:txBody>
          <a:bodyPr>
            <a:normAutofit fontScale="85000" lnSpcReduction="20000"/>
          </a:bodyPr>
          <a:lstStyle/>
          <a:p>
            <a:r>
              <a:rPr lang="en-US" sz="2400" dirty="0"/>
              <a:t> </a:t>
            </a:r>
            <a:r>
              <a:rPr lang="en-US" sz="2400" dirty="0" smtClean="0"/>
              <a:t>The application </a:t>
            </a:r>
            <a:r>
              <a:rPr lang="en-US" sz="2400" dirty="0"/>
              <a:t>is able to be extended to support additional features. </a:t>
            </a:r>
            <a:r>
              <a:rPr lang="en-US" sz="2400" dirty="0" smtClean="0"/>
              <a:t>Three implemented features are added to the application: Python Fun, </a:t>
            </a:r>
            <a:r>
              <a:rPr lang="en-US" sz="2400" dirty="0"/>
              <a:t>Car </a:t>
            </a:r>
            <a:r>
              <a:rPr lang="en-US" sz="2400" dirty="0" smtClean="0"/>
              <a:t>Trace, </a:t>
            </a:r>
            <a:r>
              <a:rPr lang="en-US" sz="2400" dirty="0"/>
              <a:t>and Earthquake </a:t>
            </a:r>
            <a:r>
              <a:rPr lang="en-US" sz="2400" dirty="0" smtClean="0"/>
              <a:t>Info.</a:t>
            </a:r>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Extended Features</a:t>
            </a:r>
            <a:endParaRPr lang="en-US" sz="5400"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494020"/>
            <a:ext cx="2654128" cy="378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2133600" y="5562600"/>
            <a:ext cx="3428999"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483325"/>
            <a:ext cx="2286000" cy="389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994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878007"/>
          </a:xfrm>
        </p:spPr>
        <p:txBody>
          <a:bodyPr>
            <a:normAutofit/>
          </a:bodyPr>
          <a:lstStyle/>
          <a:p>
            <a:r>
              <a:rPr lang="en-US" sz="2400" dirty="0"/>
              <a:t> The “Python Fun” feature is useful for users who want to practice python by using their smartphones.</a:t>
            </a:r>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Python Fun</a:t>
            </a:r>
            <a:endParaRPr lang="en-US" sz="54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646" y="2349500"/>
            <a:ext cx="583635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2349500"/>
            <a:ext cx="2286000" cy="389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057400" y="3505200"/>
            <a:ext cx="12502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3162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878007"/>
          </a:xfrm>
        </p:spPr>
        <p:txBody>
          <a:bodyPr>
            <a:normAutofit/>
          </a:bodyPr>
          <a:lstStyle/>
          <a:p>
            <a:r>
              <a:rPr lang="en-US" sz="2400" dirty="0"/>
              <a:t> The “Python Fun” feature is useful for users who want to practice python by using their smartphones.</a:t>
            </a:r>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a:solidFill>
                  <a:schemeClr val="accent4">
                    <a:lumMod val="75000"/>
                  </a:schemeClr>
                </a:solidFill>
              </a:rPr>
              <a:t>Python </a:t>
            </a:r>
            <a:r>
              <a:rPr lang="en-US" sz="4800" dirty="0" smtClean="0">
                <a:solidFill>
                  <a:schemeClr val="accent4">
                    <a:lumMod val="75000"/>
                  </a:schemeClr>
                </a:solidFill>
              </a:rPr>
              <a:t>Fun</a:t>
            </a:r>
            <a:endParaRPr lang="en-US" sz="5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522" y="2209800"/>
            <a:ext cx="6460956" cy="444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3699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2700" y="1066800"/>
            <a:ext cx="9144000" cy="1524000"/>
          </a:xfrm>
        </p:spPr>
        <p:txBody>
          <a:bodyPr>
            <a:normAutofit fontScale="85000" lnSpcReduction="20000"/>
          </a:bodyPr>
          <a:lstStyle/>
          <a:p>
            <a:pPr marL="457200" indent="-457200">
              <a:buFont typeface="Arial" pitchFamily="34" charset="0"/>
              <a:buChar char="•"/>
            </a:pPr>
            <a:r>
              <a:rPr lang="en-US" sz="2400" dirty="0"/>
              <a:t> Car </a:t>
            </a:r>
            <a:r>
              <a:rPr lang="en-US" sz="2400" dirty="0" smtClean="0"/>
              <a:t>Trace feature </a:t>
            </a:r>
            <a:r>
              <a:rPr lang="en-US" sz="2400" dirty="0"/>
              <a:t>can remember the logged-in user’s car location. This feature is useful when the logged-in user goes to the huge unfamiliar shopping mall. It is easy to forget the car parking position</a:t>
            </a:r>
            <a:r>
              <a:rPr lang="en-US" sz="2400" dirty="0" smtClean="0"/>
              <a:t>.</a:t>
            </a:r>
          </a:p>
          <a:p>
            <a:pPr marL="457200" indent="-457200">
              <a:buFont typeface="Arial" pitchFamily="34" charset="0"/>
              <a:buChar char="•"/>
            </a:pPr>
            <a:r>
              <a:rPr lang="en-US" sz="2400" dirty="0"/>
              <a:t>After parking the car, the logged-in user can save his or her location by clicking the button “Save Car Location”.</a:t>
            </a:r>
          </a:p>
          <a:p>
            <a:pPr marL="457200" indent="-457200">
              <a:buFont typeface="Arial" pitchFamily="34" charset="0"/>
              <a:buChar char="•"/>
            </a:pPr>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Car Trace</a:t>
            </a:r>
            <a:endParaRPr lang="en-US" sz="5400"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743200"/>
            <a:ext cx="2286000" cy="389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990600" y="5307013"/>
            <a:ext cx="2133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743201"/>
            <a:ext cx="2714870" cy="389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743201"/>
            <a:ext cx="2566867" cy="387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5334000" y="3352800"/>
            <a:ext cx="914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8579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878007"/>
          </a:xfrm>
        </p:spPr>
        <p:txBody>
          <a:bodyPr>
            <a:normAutofit/>
          </a:bodyPr>
          <a:lstStyle/>
          <a:p>
            <a:r>
              <a:rPr lang="en-US" sz="2400" dirty="0"/>
              <a:t> </a:t>
            </a:r>
            <a:r>
              <a:rPr lang="en-US" sz="2000" dirty="0"/>
              <a:t>After shopping, the logged-in user can track his </a:t>
            </a:r>
            <a:r>
              <a:rPr lang="en-US" sz="2000" dirty="0" smtClean="0"/>
              <a:t>or her car </a:t>
            </a:r>
            <a:r>
              <a:rPr lang="en-US" sz="2000" dirty="0"/>
              <a:t>location by clicking “See Car Location” button and walk to his or her car.</a:t>
            </a:r>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chemeClr val="accent4">
                    <a:lumMod val="75000"/>
                  </a:schemeClr>
                </a:solidFill>
              </a:rPr>
              <a:t>Car Trace</a:t>
            </a:r>
            <a:endParaRPr lang="en-US" sz="5400"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2549165"/>
            <a:ext cx="2795467" cy="421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3671767" y="3581400"/>
            <a:ext cx="143363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592168"/>
            <a:ext cx="267017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08495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878007"/>
          </a:xfrm>
        </p:spPr>
        <p:txBody>
          <a:bodyPr>
            <a:normAutofit fontScale="85000" lnSpcReduction="20000"/>
          </a:bodyPr>
          <a:lstStyle/>
          <a:p>
            <a:r>
              <a:rPr lang="en-US" sz="2400" dirty="0"/>
              <a:t> The “Earthquake Info” feature tells users the most updated information of earthquakes such locations of earthquakes, magnitudes of earthquakes, and so </a:t>
            </a:r>
            <a:r>
              <a:rPr lang="en-US" sz="2400" dirty="0" smtClean="0"/>
              <a:t>on.</a:t>
            </a:r>
            <a:endParaRPr lang="en-US" sz="2400" dirty="0"/>
          </a:p>
        </p:txBody>
      </p:sp>
      <p:sp>
        <p:nvSpPr>
          <p:cNvPr id="2" name="Rectangle 1"/>
          <p:cNvSpPr/>
          <p:nvPr/>
        </p:nvSpPr>
        <p:spPr>
          <a:xfrm>
            <a:off x="0" y="50800"/>
            <a:ext cx="9144000" cy="1661993"/>
          </a:xfrm>
          <a:prstGeom prst="rect">
            <a:avLst/>
          </a:prstGeom>
        </p:spPr>
        <p:txBody>
          <a:bodyPr wrap="square">
            <a:spAutoFit/>
          </a:bodyPr>
          <a:lstStyle/>
          <a:p>
            <a:pPr algn="ctr"/>
            <a:r>
              <a:rPr lang="en-US" sz="4800" dirty="0" smtClean="0">
                <a:solidFill>
                  <a:schemeClr val="accent4">
                    <a:lumMod val="75000"/>
                  </a:schemeClr>
                </a:solidFill>
              </a:rPr>
              <a:t>Earthquake Info</a:t>
            </a:r>
            <a:endParaRPr lang="en-US" sz="4800" dirty="0">
              <a:solidFill>
                <a:schemeClr val="accent4">
                  <a:lumMod val="75000"/>
                </a:schemeClr>
              </a:solidFill>
            </a:endParaRPr>
          </a:p>
          <a:p>
            <a:pPr algn="ctr"/>
            <a:endParaRPr lang="en-US" sz="54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195" y="2422525"/>
            <a:ext cx="2727402" cy="378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5562600" y="3235325"/>
            <a:ext cx="914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700" y="2409825"/>
            <a:ext cx="2554426"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2349500"/>
            <a:ext cx="2286000" cy="389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a:off x="1003300" y="5861050"/>
            <a:ext cx="22098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446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5526208"/>
          </a:xfrm>
        </p:spPr>
        <p:txBody>
          <a:bodyPr>
            <a:normAutofit/>
          </a:bodyPr>
          <a:lstStyle/>
          <a:p>
            <a:pPr marL="457200" indent="-457200">
              <a:buFont typeface="Arial" pitchFamily="34" charset="0"/>
              <a:buChar char="•"/>
            </a:pPr>
            <a:r>
              <a:rPr lang="en-US" sz="2400" dirty="0"/>
              <a:t>The voice chat feature is not new idea. However, if we can create cross-platform codes which support this feature, it will be very useful because it saves a lot of time to develop this feature for many platform mobile devices.</a:t>
            </a:r>
          </a:p>
          <a:p>
            <a:pPr marL="0" indent="0">
              <a:buNone/>
            </a:pPr>
            <a:r>
              <a:rPr lang="en-US" sz="2400" dirty="0" smtClean="0"/>
              <a:t> </a:t>
            </a:r>
          </a:p>
          <a:p>
            <a:pPr marL="457200" indent="-457200">
              <a:buFont typeface="Arial" pitchFamily="34" charset="0"/>
              <a:buChar char="•"/>
            </a:pPr>
            <a:r>
              <a:rPr lang="en-US" sz="2400" dirty="0" smtClean="0"/>
              <a:t>Movies, restaurant </a:t>
            </a:r>
            <a:r>
              <a:rPr lang="en-US" sz="2400" dirty="0"/>
              <a:t>reviews or reviews of other topics feature provides users helpful information to decide what services they should use. This feature gives users many choices of reviews. Users can see an evaluation and comments from public, or from their friends, or from other evaluation services</a:t>
            </a:r>
            <a:r>
              <a:rPr lang="en-US" sz="2400" dirty="0" smtClean="0"/>
              <a:t>.</a:t>
            </a:r>
          </a:p>
          <a:p>
            <a:pPr marL="0" indent="0">
              <a:buNone/>
            </a:pPr>
            <a:endParaRPr lang="en-US" sz="2400" dirty="0"/>
          </a:p>
        </p:txBody>
      </p:sp>
      <p:sp>
        <p:nvSpPr>
          <p:cNvPr id="2" name="Rectangle 1"/>
          <p:cNvSpPr/>
          <p:nvPr/>
        </p:nvSpPr>
        <p:spPr>
          <a:xfrm>
            <a:off x="0" y="50800"/>
            <a:ext cx="9144000" cy="2400657"/>
          </a:xfrm>
          <a:prstGeom prst="rect">
            <a:avLst/>
          </a:prstGeom>
        </p:spPr>
        <p:txBody>
          <a:bodyPr wrap="square">
            <a:spAutoFit/>
          </a:bodyPr>
          <a:lstStyle/>
          <a:p>
            <a:pPr algn="ctr"/>
            <a:r>
              <a:rPr lang="en-US" sz="4800" b="1" dirty="0"/>
              <a:t>Future Research</a:t>
            </a:r>
          </a:p>
          <a:p>
            <a:pPr algn="ctr"/>
            <a:endParaRPr lang="en-US" sz="4800" dirty="0">
              <a:solidFill>
                <a:schemeClr val="accent4">
                  <a:lumMod val="75000"/>
                </a:schemeClr>
              </a:solidFill>
            </a:endParaRPr>
          </a:p>
          <a:p>
            <a:pPr algn="ctr"/>
            <a:endParaRPr lang="en-US" sz="5400" dirty="0"/>
          </a:p>
        </p:txBody>
      </p:sp>
    </p:spTree>
    <p:extLst>
      <p:ext uri="{BB962C8B-B14F-4D97-AF65-F5344CB8AC3E}">
        <p14:creationId xmlns:p14="http://schemas.microsoft.com/office/powerpoint/2010/main" val="32025203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5526208"/>
          </a:xfrm>
        </p:spPr>
        <p:txBody>
          <a:bodyPr>
            <a:normAutofit/>
          </a:bodyPr>
          <a:lstStyle/>
          <a:p>
            <a:pPr marL="457200" indent="-457200">
              <a:buFont typeface="Arial" pitchFamily="34" charset="0"/>
              <a:buChar char="•"/>
            </a:pPr>
            <a:r>
              <a:rPr lang="en-US" sz="2400" dirty="0"/>
              <a:t>Fall </a:t>
            </a:r>
            <a:r>
              <a:rPr lang="en-US" sz="2400" dirty="0" smtClean="0"/>
              <a:t>alarm feature detects accidental fall of the logged-in user. When </a:t>
            </a:r>
            <a:r>
              <a:rPr lang="en-US" sz="2400" dirty="0"/>
              <a:t>the logged-in </a:t>
            </a:r>
            <a:r>
              <a:rPr lang="en-US" sz="2400" dirty="0" smtClean="0"/>
              <a:t>user falls, </a:t>
            </a:r>
            <a:r>
              <a:rPr lang="en-US" sz="2400" dirty="0"/>
              <a:t>Fall alarm feature </a:t>
            </a:r>
            <a:r>
              <a:rPr lang="en-US" sz="2400" dirty="0" smtClean="0"/>
              <a:t>calls a alert </a:t>
            </a:r>
            <a:r>
              <a:rPr lang="en-US" sz="2400" smtClean="0"/>
              <a:t>to Rest Web </a:t>
            </a:r>
            <a:r>
              <a:rPr lang="en-US" sz="2400" dirty="0" smtClean="0"/>
              <a:t>Service. The service will send messages, which include </a:t>
            </a:r>
            <a:r>
              <a:rPr lang="en-US" sz="2400" dirty="0"/>
              <a:t>the </a:t>
            </a:r>
            <a:r>
              <a:rPr lang="en-US" sz="2400" dirty="0" smtClean="0"/>
              <a:t>logged-in user’s location, to all his or her friends. More than that, </a:t>
            </a:r>
            <a:r>
              <a:rPr lang="en-US" sz="2400" dirty="0"/>
              <a:t>the logged-in </a:t>
            </a:r>
            <a:r>
              <a:rPr lang="en-US" sz="2400" dirty="0" smtClean="0"/>
              <a:t>user can set up email addresses or phone numbers such as his or her nurse’s phone number and tell the </a:t>
            </a:r>
            <a:r>
              <a:rPr lang="en-US" sz="2400" dirty="0"/>
              <a:t>W</a:t>
            </a:r>
            <a:r>
              <a:rPr lang="en-US" sz="2400" dirty="0" smtClean="0"/>
              <a:t>eb Service send alert to them.</a:t>
            </a:r>
          </a:p>
          <a:p>
            <a:pPr marL="457200" indent="-457200">
              <a:buFont typeface="Arial" pitchFamily="34" charset="0"/>
              <a:buChar char="•"/>
            </a:pPr>
            <a:endParaRPr lang="en-US" sz="2400" dirty="0" smtClean="0"/>
          </a:p>
          <a:p>
            <a:pPr marL="457200" indent="-457200">
              <a:buFont typeface="Arial" pitchFamily="34" charset="0"/>
              <a:buChar char="•"/>
            </a:pPr>
            <a:r>
              <a:rPr lang="en-US" sz="2400" dirty="0"/>
              <a:t>Location Remember feature allows the logged-in user to save any location at anywhere. This feature is suitable for users who travel, go fishing, go hiking, relocation to new place, and so on. </a:t>
            </a:r>
          </a:p>
        </p:txBody>
      </p:sp>
      <p:sp>
        <p:nvSpPr>
          <p:cNvPr id="2" name="Rectangle 1"/>
          <p:cNvSpPr/>
          <p:nvPr/>
        </p:nvSpPr>
        <p:spPr>
          <a:xfrm>
            <a:off x="0" y="50800"/>
            <a:ext cx="9144000" cy="830997"/>
          </a:xfrm>
          <a:prstGeom prst="rect">
            <a:avLst/>
          </a:prstGeom>
        </p:spPr>
        <p:txBody>
          <a:bodyPr wrap="square">
            <a:spAutoFit/>
          </a:bodyPr>
          <a:lstStyle/>
          <a:p>
            <a:pPr algn="ctr"/>
            <a:r>
              <a:rPr lang="en-US" sz="4800" b="1" dirty="0"/>
              <a:t>Future </a:t>
            </a:r>
            <a:r>
              <a:rPr lang="en-US" sz="4800" b="1" dirty="0" smtClean="0"/>
              <a:t>Research</a:t>
            </a:r>
            <a:endParaRPr lang="en-US" sz="5400" dirty="0"/>
          </a:p>
        </p:txBody>
      </p:sp>
    </p:spTree>
    <p:extLst>
      <p:ext uri="{BB962C8B-B14F-4D97-AF65-F5344CB8AC3E}">
        <p14:creationId xmlns:p14="http://schemas.microsoft.com/office/powerpoint/2010/main" val="3903244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43000"/>
            <a:ext cx="9144000" cy="5638800"/>
          </a:xfrm>
        </p:spPr>
        <p:txBody>
          <a:bodyPr>
            <a:normAutofit fontScale="92500"/>
          </a:bodyPr>
          <a:lstStyle/>
          <a:p>
            <a:pPr>
              <a:buFont typeface="Wingdings" pitchFamily="2" charset="2"/>
              <a:buChar char="v"/>
            </a:pPr>
            <a:r>
              <a:rPr lang="en-US" sz="3200" dirty="0" smtClean="0"/>
              <a:t> For the server application deployment, cloud computing becomes popular. </a:t>
            </a:r>
          </a:p>
          <a:p>
            <a:pPr>
              <a:buFont typeface="Wingdings" pitchFamily="2" charset="2"/>
              <a:buChar char="v"/>
            </a:pPr>
            <a:endParaRPr lang="en-US" sz="3200" dirty="0"/>
          </a:p>
          <a:p>
            <a:pPr>
              <a:buFont typeface="Wingdings" pitchFamily="2" charset="2"/>
              <a:buChar char="v"/>
            </a:pPr>
            <a:r>
              <a:rPr lang="en-US" sz="3200" dirty="0"/>
              <a:t> </a:t>
            </a:r>
            <a:r>
              <a:rPr lang="en-US" sz="3200" dirty="0" smtClean="0"/>
              <a:t>Cloud </a:t>
            </a:r>
            <a:r>
              <a:rPr lang="en-US" sz="3200" dirty="0"/>
              <a:t>computing </a:t>
            </a:r>
            <a:r>
              <a:rPr lang="en-US" sz="3200" dirty="0" smtClean="0"/>
              <a:t>has some advantages such as</a:t>
            </a:r>
          </a:p>
          <a:p>
            <a:pPr marL="880110" lvl="1" indent="-514350">
              <a:buFont typeface="+mj-lt"/>
              <a:buAutoNum type="arabicPeriod"/>
            </a:pPr>
            <a:r>
              <a:rPr lang="en-US" sz="3000" dirty="0" smtClean="0"/>
              <a:t>Cost Efficiency</a:t>
            </a:r>
          </a:p>
          <a:p>
            <a:pPr marL="880110" lvl="1" indent="-514350">
              <a:buFont typeface="+mj-lt"/>
              <a:buAutoNum type="arabicPeriod"/>
            </a:pPr>
            <a:r>
              <a:rPr lang="en-US" sz="3200" dirty="0" smtClean="0"/>
              <a:t>Flexibility, Convenience </a:t>
            </a:r>
            <a:r>
              <a:rPr lang="en-US" sz="3200" dirty="0"/>
              <a:t>and </a:t>
            </a:r>
            <a:r>
              <a:rPr lang="en-US" sz="3200" dirty="0" smtClean="0"/>
              <a:t>Continuous </a:t>
            </a:r>
            <a:r>
              <a:rPr lang="en-US" sz="3200" dirty="0"/>
              <a:t>A</a:t>
            </a:r>
            <a:r>
              <a:rPr lang="en-US" sz="3200" dirty="0" smtClean="0"/>
              <a:t>vailability</a:t>
            </a:r>
          </a:p>
          <a:p>
            <a:pPr marL="880110" lvl="1" indent="-514350">
              <a:buFont typeface="+mj-lt"/>
              <a:buAutoNum type="arabicPeriod"/>
            </a:pPr>
            <a:r>
              <a:rPr lang="en-US" sz="3200" dirty="0" smtClean="0"/>
              <a:t>Scalability </a:t>
            </a:r>
            <a:r>
              <a:rPr lang="en-US" sz="3200" dirty="0"/>
              <a:t>and </a:t>
            </a:r>
            <a:r>
              <a:rPr lang="en-US" sz="3200" dirty="0" smtClean="0"/>
              <a:t>Performance</a:t>
            </a:r>
          </a:p>
          <a:p>
            <a:pPr marL="880110" lvl="1" indent="-514350">
              <a:buFont typeface="+mj-lt"/>
              <a:buAutoNum type="arabicPeriod"/>
            </a:pPr>
            <a:r>
              <a:rPr lang="en-US" sz="3200" dirty="0" smtClean="0"/>
              <a:t>Resiliency </a:t>
            </a:r>
            <a:r>
              <a:rPr lang="en-US" sz="3200" dirty="0"/>
              <a:t>and </a:t>
            </a:r>
            <a:r>
              <a:rPr lang="en-US" sz="3200" dirty="0" smtClean="0"/>
              <a:t>Redundancy</a:t>
            </a:r>
          </a:p>
          <a:p>
            <a:pPr marL="880110" lvl="1" indent="-514350">
              <a:buFont typeface="+mj-lt"/>
              <a:buAutoNum type="arabicPeriod"/>
            </a:pPr>
            <a:r>
              <a:rPr lang="en-US" sz="3200" dirty="0" smtClean="0"/>
              <a:t>Backup </a:t>
            </a:r>
            <a:r>
              <a:rPr lang="en-US" sz="3200" dirty="0"/>
              <a:t>and Recovery</a:t>
            </a:r>
          </a:p>
          <a:p>
            <a:pPr marL="45720" indent="0">
              <a:buNone/>
            </a:pPr>
            <a:endParaRPr lang="en-US" sz="3200" dirty="0"/>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t>Introduction</a:t>
            </a:r>
            <a:endParaRPr lang="en-US" sz="5400" dirty="0"/>
          </a:p>
        </p:txBody>
      </p:sp>
    </p:spTree>
    <p:extLst>
      <p:ext uri="{BB962C8B-B14F-4D97-AF65-F5344CB8AC3E}">
        <p14:creationId xmlns:p14="http://schemas.microsoft.com/office/powerpoint/2010/main" val="23791945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1335208"/>
          </a:xfrm>
        </p:spPr>
        <p:txBody>
          <a:bodyPr>
            <a:normAutofit/>
          </a:bodyPr>
          <a:lstStyle/>
          <a:p>
            <a:pPr marL="457200" indent="-457200">
              <a:buFont typeface="Arial" pitchFamily="34" charset="0"/>
              <a:buChar char="•"/>
            </a:pPr>
            <a:r>
              <a:rPr lang="en-US" sz="2400" dirty="0" smtClean="0"/>
              <a:t>For </a:t>
            </a:r>
            <a:r>
              <a:rPr lang="en-US" sz="2400" dirty="0"/>
              <a:t>example, a user goes fishing. After trying some location in the river, he or she finds out a location which he or she can catch fish easily and wants to save it.</a:t>
            </a:r>
          </a:p>
          <a:p>
            <a:pPr marL="457200" indent="-457200">
              <a:buFont typeface="Arial" pitchFamily="34" charset="0"/>
              <a:buChar char="•"/>
            </a:pPr>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b="1" dirty="0"/>
              <a:t>Future </a:t>
            </a:r>
            <a:r>
              <a:rPr lang="en-US" sz="4800" b="1" dirty="0" smtClean="0"/>
              <a:t>Research</a:t>
            </a:r>
            <a:endParaRPr lang="en-US" sz="54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710725"/>
            <a:ext cx="2488248" cy="363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2685467"/>
            <a:ext cx="2514600" cy="368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5105400" y="4114800"/>
            <a:ext cx="12573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01" y="2748825"/>
            <a:ext cx="2429299" cy="357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a:xfrm>
            <a:off x="1905000" y="3581400"/>
            <a:ext cx="1295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2274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79392"/>
            <a:ext cx="9144000" cy="497008"/>
          </a:xfrm>
        </p:spPr>
        <p:txBody>
          <a:bodyPr>
            <a:normAutofit/>
          </a:bodyPr>
          <a:lstStyle/>
          <a:p>
            <a:pPr marL="457200" indent="-457200">
              <a:buFont typeface="Arial" pitchFamily="34" charset="0"/>
              <a:buChar char="•"/>
            </a:pPr>
            <a:r>
              <a:rPr lang="en-US" sz="2400" dirty="0"/>
              <a:t>Location </a:t>
            </a:r>
            <a:r>
              <a:rPr lang="en-US" sz="2400" dirty="0" smtClean="0"/>
              <a:t>Remember Feature</a:t>
            </a:r>
            <a:endParaRPr lang="en-US" sz="24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b="1" dirty="0"/>
              <a:t>Future </a:t>
            </a:r>
            <a:r>
              <a:rPr lang="en-US" sz="4800" b="1" dirty="0" smtClean="0"/>
              <a:t>Research</a:t>
            </a:r>
            <a:endParaRPr lang="en-US" sz="5400" dirty="0"/>
          </a:p>
        </p:txBody>
      </p:sp>
      <p:sp>
        <p:nvSpPr>
          <p:cNvPr id="4" name="Rectangle 3"/>
          <p:cNvSpPr/>
          <p:nvPr/>
        </p:nvSpPr>
        <p:spPr>
          <a:xfrm>
            <a:off x="762000" y="1600200"/>
            <a:ext cx="7772400" cy="646331"/>
          </a:xfrm>
          <a:prstGeom prst="rect">
            <a:avLst/>
          </a:prstGeom>
        </p:spPr>
        <p:txBody>
          <a:bodyPr wrap="square">
            <a:spAutoFit/>
          </a:bodyPr>
          <a:lstStyle/>
          <a:p>
            <a:r>
              <a:rPr lang="en-US" dirty="0" smtClean="0"/>
              <a:t>After saving a location, users can rename, delete, share, and see it on a map.</a:t>
            </a:r>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250" y="2732264"/>
            <a:ext cx="2429299" cy="357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a:off x="3276600" y="3962400"/>
            <a:ext cx="1447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687794"/>
            <a:ext cx="2355413" cy="366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2096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609600"/>
            <a:ext cx="8839200" cy="5486400"/>
          </a:xfrm>
        </p:spPr>
        <p:txBody>
          <a:bodyPr>
            <a:normAutofit/>
          </a:bodyPr>
          <a:lstStyle/>
          <a:p>
            <a:pPr marL="0" indent="0" algn="ctr">
              <a:buNone/>
            </a:pPr>
            <a:r>
              <a:rPr lang="en-US" sz="4000" b="1" dirty="0" smtClean="0"/>
              <a:t>Question and Answer </a:t>
            </a:r>
          </a:p>
          <a:p>
            <a:pPr marL="0" indent="0" algn="ctr">
              <a:buNone/>
            </a:pPr>
            <a:r>
              <a:rPr lang="en-US" sz="4000" b="1" dirty="0" smtClean="0"/>
              <a:t>???</a:t>
            </a:r>
          </a:p>
          <a:p>
            <a:pPr marL="0" indent="0" algn="ctr">
              <a:buNone/>
            </a:pPr>
            <a:endParaRPr lang="en-US" sz="4000" b="1" dirty="0"/>
          </a:p>
          <a:p>
            <a:pPr marL="0" indent="0" algn="ctr">
              <a:buNone/>
            </a:pPr>
            <a:endParaRPr lang="en-US" sz="4000" b="1" dirty="0" smtClean="0"/>
          </a:p>
          <a:p>
            <a:pPr marL="0" indent="0" algn="ctr">
              <a:buNone/>
            </a:pPr>
            <a:r>
              <a:rPr lang="en-US" sz="8000" b="1" dirty="0" smtClean="0"/>
              <a:t>Thank you</a:t>
            </a:r>
          </a:p>
        </p:txBody>
      </p:sp>
    </p:spTree>
    <p:extLst>
      <p:ext uri="{BB962C8B-B14F-4D97-AF65-F5344CB8AC3E}">
        <p14:creationId xmlns:p14="http://schemas.microsoft.com/office/powerpoint/2010/main" val="2887096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2700" y="1371600"/>
            <a:ext cx="9144000" cy="4800600"/>
          </a:xfrm>
        </p:spPr>
        <p:txBody>
          <a:bodyPr>
            <a:noAutofit/>
          </a:bodyPr>
          <a:lstStyle/>
          <a:p>
            <a:pPr>
              <a:buFont typeface="Wingdings" pitchFamily="2" charset="2"/>
              <a:buChar char="v"/>
            </a:pPr>
            <a:r>
              <a:rPr lang="en-US" sz="2400" dirty="0" smtClean="0"/>
              <a:t> </a:t>
            </a:r>
            <a:r>
              <a:rPr lang="en-US" sz="2600" dirty="0" smtClean="0"/>
              <a:t>Develop a </a:t>
            </a:r>
            <a:r>
              <a:rPr lang="en-US" sz="2600" dirty="0"/>
              <a:t>private mobile social network s</a:t>
            </a:r>
            <a:r>
              <a:rPr lang="en-US" sz="2600" dirty="0" smtClean="0"/>
              <a:t>ervice that </a:t>
            </a:r>
            <a:r>
              <a:rPr lang="en-US" sz="2600" dirty="0"/>
              <a:t>is based on the cloud server, instead of a local </a:t>
            </a:r>
            <a:r>
              <a:rPr lang="en-US" sz="2600" dirty="0" smtClean="0"/>
              <a:t>server.</a:t>
            </a:r>
          </a:p>
          <a:p>
            <a:pPr marL="45720" indent="0">
              <a:buNone/>
            </a:pPr>
            <a:endParaRPr lang="en-US" sz="2600" dirty="0"/>
          </a:p>
          <a:p>
            <a:pPr>
              <a:buFont typeface="Wingdings" pitchFamily="2" charset="2"/>
              <a:buChar char="v"/>
            </a:pPr>
            <a:r>
              <a:rPr lang="en-US" sz="2600" dirty="0" smtClean="0"/>
              <a:t>Design </a:t>
            </a:r>
            <a:r>
              <a:rPr lang="en-US" sz="2600" dirty="0"/>
              <a:t>an extensible architect which </a:t>
            </a:r>
            <a:r>
              <a:rPr lang="en-US" sz="2600" dirty="0" smtClean="0"/>
              <a:t>is able </a:t>
            </a:r>
            <a:r>
              <a:rPr lang="en-US" sz="2600" dirty="0"/>
              <a:t>to be extended to support additional </a:t>
            </a:r>
            <a:r>
              <a:rPr lang="en-US" sz="2600" dirty="0" smtClean="0"/>
              <a:t>features without re-writing the core APIs.</a:t>
            </a:r>
          </a:p>
          <a:p>
            <a:pPr marL="45720" indent="0">
              <a:buNone/>
            </a:pPr>
            <a:endParaRPr lang="en-US" sz="2600" dirty="0"/>
          </a:p>
          <a:p>
            <a:pPr>
              <a:buFont typeface="Wingdings" pitchFamily="2" charset="2"/>
              <a:buChar char="v"/>
            </a:pPr>
            <a:r>
              <a:rPr lang="en-US" sz="2600" dirty="0" smtClean="0"/>
              <a:t>Build some features that </a:t>
            </a:r>
            <a:r>
              <a:rPr lang="en-US" sz="2600" dirty="0"/>
              <a:t>would connect the people via the </a:t>
            </a:r>
            <a:r>
              <a:rPr lang="en-US" sz="2600" dirty="0" smtClean="0"/>
              <a:t>online social </a:t>
            </a:r>
            <a:r>
              <a:rPr lang="en-US" sz="2600" dirty="0"/>
              <a:t>network with ease, including </a:t>
            </a:r>
            <a:r>
              <a:rPr lang="en-US" sz="2600" dirty="0" smtClean="0"/>
              <a:t>the core features such </a:t>
            </a:r>
            <a:r>
              <a:rPr lang="en-US" sz="2600" dirty="0"/>
              <a:t>as </a:t>
            </a:r>
            <a:r>
              <a:rPr lang="en-US" sz="2600" dirty="0" smtClean="0"/>
              <a:t>chatting and </a:t>
            </a:r>
            <a:r>
              <a:rPr lang="en-US" sz="2600" dirty="0"/>
              <a:t>location tracking </a:t>
            </a:r>
            <a:r>
              <a:rPr lang="en-US" sz="2600" dirty="0" smtClean="0"/>
              <a:t>and some extended features such as Python Fun, Car Trace, Earthquake Info. </a:t>
            </a:r>
            <a:endParaRPr lang="en-US" sz="2600" dirty="0"/>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solidFill>
                  <a:schemeClr val="bg2">
                    <a:lumMod val="50000"/>
                  </a:schemeClr>
                </a:solidFill>
              </a:rPr>
              <a:t>Objective</a:t>
            </a:r>
            <a:endParaRPr lang="en-US" sz="5400" dirty="0"/>
          </a:p>
        </p:txBody>
      </p:sp>
    </p:spTree>
    <p:extLst>
      <p:ext uri="{BB962C8B-B14F-4D97-AF65-F5344CB8AC3E}">
        <p14:creationId xmlns:p14="http://schemas.microsoft.com/office/powerpoint/2010/main" val="2026849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43000"/>
            <a:ext cx="9144000" cy="5638800"/>
          </a:xfrm>
        </p:spPr>
        <p:txBody>
          <a:bodyPr>
            <a:noAutofit/>
          </a:bodyPr>
          <a:lstStyle/>
          <a:p>
            <a:pPr marL="45720" indent="0">
              <a:buNone/>
            </a:pPr>
            <a:endParaRPr lang="en-US" sz="2400" dirty="0"/>
          </a:p>
          <a:p>
            <a:pPr>
              <a:buFont typeface="Wingdings" pitchFamily="2" charset="2"/>
              <a:buChar char="v"/>
            </a:pPr>
            <a:r>
              <a:rPr lang="en-US" sz="2800" dirty="0" smtClean="0"/>
              <a:t> With the tracking location feature, users are able to track one </a:t>
            </a:r>
            <a:r>
              <a:rPr lang="en-US" sz="2800" dirty="0"/>
              <a:t>or multiple </a:t>
            </a:r>
            <a:r>
              <a:rPr lang="en-US" sz="2800" dirty="0" smtClean="0"/>
              <a:t>other users </a:t>
            </a:r>
            <a:r>
              <a:rPr lang="en-US" sz="2800" dirty="0"/>
              <a:t>at </a:t>
            </a:r>
            <a:r>
              <a:rPr lang="en-US" sz="2800" dirty="0" smtClean="0"/>
              <a:t>same </a:t>
            </a:r>
            <a:r>
              <a:rPr lang="en-US" sz="2800" dirty="0"/>
              <a:t>time. It also supports group </a:t>
            </a:r>
            <a:r>
              <a:rPr lang="en-US" sz="2800" dirty="0" smtClean="0"/>
              <a:t>management to manage users into groups.</a:t>
            </a:r>
          </a:p>
          <a:p>
            <a:pPr>
              <a:buFont typeface="Wingdings" pitchFamily="2" charset="2"/>
              <a:buChar char="v"/>
            </a:pPr>
            <a:endParaRPr lang="en-US" sz="2800" dirty="0"/>
          </a:p>
          <a:p>
            <a:pPr>
              <a:buFont typeface="Wingdings" pitchFamily="2" charset="2"/>
              <a:buChar char="v"/>
            </a:pPr>
            <a:r>
              <a:rPr lang="en-US" sz="2800" dirty="0" smtClean="0"/>
              <a:t> Support </a:t>
            </a:r>
            <a:r>
              <a:rPr lang="en-US" sz="2800" dirty="0"/>
              <a:t>multiple device </a:t>
            </a:r>
            <a:r>
              <a:rPr lang="en-US" sz="2800" dirty="0" smtClean="0"/>
              <a:t>platforms </a:t>
            </a:r>
            <a:r>
              <a:rPr lang="en-US" sz="2800" dirty="0"/>
              <a:t>by using cross mobile platform </a:t>
            </a:r>
            <a:r>
              <a:rPr lang="en-US" sz="2800" dirty="0" smtClean="0"/>
              <a:t>solution.</a:t>
            </a:r>
            <a:endParaRPr lang="en-US" sz="2800" dirty="0"/>
          </a:p>
        </p:txBody>
      </p:sp>
      <p:sp>
        <p:nvSpPr>
          <p:cNvPr id="2" name="Rectangle 1"/>
          <p:cNvSpPr/>
          <p:nvPr/>
        </p:nvSpPr>
        <p:spPr>
          <a:xfrm>
            <a:off x="0" y="50800"/>
            <a:ext cx="9144000" cy="923330"/>
          </a:xfrm>
          <a:prstGeom prst="rect">
            <a:avLst/>
          </a:prstGeom>
        </p:spPr>
        <p:txBody>
          <a:bodyPr wrap="square">
            <a:spAutoFit/>
          </a:bodyPr>
          <a:lstStyle/>
          <a:p>
            <a:pPr algn="ctr"/>
            <a:r>
              <a:rPr lang="en-US" sz="5400" dirty="0" smtClean="0">
                <a:solidFill>
                  <a:schemeClr val="bg2">
                    <a:lumMod val="50000"/>
                  </a:schemeClr>
                </a:solidFill>
              </a:rPr>
              <a:t>Objective</a:t>
            </a:r>
            <a:endParaRPr lang="en-US" sz="5400" dirty="0"/>
          </a:p>
        </p:txBody>
      </p:sp>
    </p:spTree>
    <p:extLst>
      <p:ext uri="{BB962C8B-B14F-4D97-AF65-F5344CB8AC3E}">
        <p14:creationId xmlns:p14="http://schemas.microsoft.com/office/powerpoint/2010/main" val="2395485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143000"/>
            <a:ext cx="9144000" cy="1676400"/>
          </a:xfrm>
        </p:spPr>
        <p:txBody>
          <a:bodyPr>
            <a:normAutofit fontScale="85000" lnSpcReduction="20000"/>
          </a:bodyPr>
          <a:lstStyle/>
          <a:p>
            <a:pPr marL="45720" indent="0">
              <a:buNone/>
            </a:pPr>
            <a:r>
              <a:rPr lang="en-US" sz="2800" dirty="0"/>
              <a:t>Project </a:t>
            </a:r>
            <a:r>
              <a:rPr lang="en-US" sz="2800" dirty="0" smtClean="0"/>
              <a:t>architecture has three parts</a:t>
            </a:r>
            <a:r>
              <a:rPr lang="en-US" sz="2800" dirty="0"/>
              <a:t>.</a:t>
            </a:r>
          </a:p>
          <a:p>
            <a:pPr lvl="0"/>
            <a:r>
              <a:rPr lang="en-US" sz="2800" dirty="0"/>
              <a:t>Client part</a:t>
            </a:r>
          </a:p>
          <a:p>
            <a:pPr lvl="0"/>
            <a:r>
              <a:rPr lang="en-US" sz="2800" dirty="0"/>
              <a:t>Server part</a:t>
            </a:r>
          </a:p>
          <a:p>
            <a:pPr lvl="0"/>
            <a:r>
              <a:rPr lang="en-US" sz="2800" dirty="0"/>
              <a:t>Database part</a:t>
            </a:r>
          </a:p>
          <a:p>
            <a:pPr>
              <a:buFont typeface="Wingdings" pitchFamily="2" charset="2"/>
              <a:buChar char="v"/>
            </a:pPr>
            <a:endParaRPr lang="en-US" sz="2800" dirty="0"/>
          </a:p>
        </p:txBody>
      </p:sp>
      <p:sp>
        <p:nvSpPr>
          <p:cNvPr id="2" name="Rectangle 1"/>
          <p:cNvSpPr/>
          <p:nvPr/>
        </p:nvSpPr>
        <p:spPr>
          <a:xfrm>
            <a:off x="0" y="50800"/>
            <a:ext cx="9144000" cy="830997"/>
          </a:xfrm>
          <a:prstGeom prst="rect">
            <a:avLst/>
          </a:prstGeom>
        </p:spPr>
        <p:txBody>
          <a:bodyPr wrap="square">
            <a:spAutoFit/>
          </a:bodyPr>
          <a:lstStyle/>
          <a:p>
            <a:pPr algn="ctr"/>
            <a:r>
              <a:rPr lang="en-US" sz="4800" dirty="0" smtClean="0">
                <a:solidFill>
                  <a:srgbClr val="C00000"/>
                </a:solidFill>
              </a:rPr>
              <a:t>Architecture Design</a:t>
            </a:r>
            <a:endParaRPr lang="en-US" sz="5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314700"/>
            <a:ext cx="8458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1239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24001</TotalTime>
  <Words>2703</Words>
  <Application>Microsoft Office PowerPoint</Application>
  <PresentationFormat>On-screen Show (4:3)</PresentationFormat>
  <Paragraphs>255</Paragraphs>
  <Slides>62</Slides>
  <Notes>0</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Urban</vt:lpstr>
      <vt:lpstr>Slipstream</vt:lpstr>
      <vt:lpstr>CONNECTING PEOPLE THROUGH A MOBILE SOCIAL NETWORK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518</cp:revision>
  <dcterms:created xsi:type="dcterms:W3CDTF">2013-10-15T05:01:30Z</dcterms:created>
  <dcterms:modified xsi:type="dcterms:W3CDTF">2013-11-21T01:48:39Z</dcterms:modified>
</cp:coreProperties>
</file>